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2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4" r:id="rId11"/>
    <p:sldId id="312" r:id="rId12"/>
    <p:sldId id="313" r:id="rId13"/>
    <p:sldId id="311" r:id="rId14"/>
    <p:sldId id="268" r:id="rId15"/>
    <p:sldId id="281" r:id="rId16"/>
    <p:sldId id="315" r:id="rId17"/>
    <p:sldId id="288" r:id="rId18"/>
    <p:sldId id="270" r:id="rId19"/>
    <p:sldId id="271" r:id="rId20"/>
    <p:sldId id="314" r:id="rId21"/>
    <p:sldId id="278" r:id="rId22"/>
  </p:sldIdLst>
  <p:sldSz cx="9144000" cy="5143500" type="screen16x9"/>
  <p:notesSz cx="6858000" cy="9144000"/>
  <p:embeddedFontLst>
    <p:embeddedFont>
      <p:font typeface="Didact Gothic" pitchFamily="2" charset="0"/>
      <p:regular r:id="rId24"/>
    </p:embeddedFont>
    <p:embeddedFont>
      <p:font typeface="Fjalla One" panose="02000506040000020004" pitchFamily="2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493"/>
    <a:srgbClr val="01189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514146-E44C-4F5B-90B6-5B4E6A3CC1A6}">
  <a:tblStyle styleId="{68514146-E44C-4F5B-90B6-5B4E6A3CC1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7"/>
  </p:normalViewPr>
  <p:slideViewPr>
    <p:cSldViewPr snapToGrid="0" snapToObjects="1">
      <p:cViewPr>
        <p:scale>
          <a:sx n="125" d="100"/>
          <a:sy n="125" d="100"/>
        </p:scale>
        <p:origin x="124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Low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Current</c:v>
                </c:pt>
                <c:pt idx="1">
                  <c:v>Model</c:v>
                </c:pt>
              </c:strCache>
            </c:strRef>
          </c:cat>
          <c:val>
            <c:numRef>
              <c:f>Sheet1!$B$2:$B$3</c:f>
              <c:numCache>
                <c:formatCode>_([$$-409]* #,##0.00_);_([$$-409]* \(#,##0.00\);_([$$-409]* "-"??_);_(@_)</c:formatCode>
                <c:ptCount val="2"/>
                <c:pt idx="1">
                  <c:v>85.48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8F-2E4F-AF95-C9D907E1B02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Model</c:v>
                </c:pt>
              </c:strCache>
            </c:strRef>
          </c:tx>
          <c:spPr>
            <a:solidFill>
              <a:schemeClr val="bg2">
                <a:lumMod val="50000"/>
                <a:alpha val="71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Current</c:v>
                </c:pt>
                <c:pt idx="1">
                  <c:v>Model</c:v>
                </c:pt>
              </c:strCache>
            </c:strRef>
          </c:cat>
          <c:val>
            <c:numRef>
              <c:f>Sheet1!$C$2:$C$3</c:f>
              <c:numCache>
                <c:formatCode>_([$$-409]* #,##0.00_);_([$$-409]* \(#,##0.00\);_([$$-409]* "-"??_);_(@_)</c:formatCode>
                <c:ptCount val="2"/>
                <c:pt idx="1">
                  <c:v>95.87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38F-2E4F-AF95-C9D907E1B02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5">
                <a:alpha val="91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Current</c:v>
                </c:pt>
                <c:pt idx="1">
                  <c:v>Model</c:v>
                </c:pt>
              </c:strCache>
            </c:strRef>
          </c:cat>
          <c:val>
            <c:numRef>
              <c:f>Sheet1!$D$2:$D$3</c:f>
              <c:numCache>
                <c:formatCode>_([$$-409]* #,##0.00_);_([$$-409]* \(#,##0.00\);_([$$-409]* "-"??_);_(@_)</c:formatCode>
                <c:ptCount val="2"/>
                <c:pt idx="1">
                  <c:v>106.26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38F-2E4F-AF95-C9D907E1B02E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Current</c:v>
                </c:pt>
                <c:pt idx="1">
                  <c:v>Model</c:v>
                </c:pt>
              </c:strCache>
            </c:strRef>
          </c:cat>
          <c:val>
            <c:numRef>
              <c:f>Sheet1!$E$2:$E$3</c:f>
              <c:numCache>
                <c:formatCode>_([$$-409]* #,##0.00_);_([$$-409]* \(#,##0.00\);_([$$-409]* "-"??_);_(@_)</c:formatCode>
                <c:ptCount val="2"/>
                <c:pt idx="0">
                  <c:v>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38F-2E4F-AF95-C9D907E1B02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50"/>
        <c:overlap val="100"/>
        <c:axId val="1127507247"/>
        <c:axId val="1141610143"/>
      </c:barChart>
      <c:catAx>
        <c:axId val="11275072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  <a:headEnd type="none" w="sm" len="sm"/>
            <a:tailEnd type="none" w="sm" len="sm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41610143"/>
        <c:crosses val="autoZero"/>
        <c:auto val="1"/>
        <c:lblAlgn val="ctr"/>
        <c:lblOffset val="100"/>
        <c:noMultiLvlLbl val="0"/>
      </c:catAx>
      <c:valAx>
        <c:axId val="1141610143"/>
        <c:scaling>
          <c:orientation val="minMax"/>
        </c:scaling>
        <c:delete val="1"/>
        <c:axPos val="l"/>
        <c:numFmt formatCode="_([$$-409]* #,##0.00_);_([$$-409]* \(#,##0.00\);_([$$-409]* &quot;-&quot;??_);_(@_)" sourceLinked="1"/>
        <c:majorTickMark val="none"/>
        <c:minorTickMark val="none"/>
        <c:tickLblPos val="nextTo"/>
        <c:crossAx val="11275072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0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  <a:headEnd type="none" w="sm" len="sm"/>
        <a:tailEnd type="none" w="sm" len="sm"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46000">
            <a:schemeClr val="phClr"/>
          </a:gs>
          <a:gs pos="100000">
            <a:schemeClr val="phClr">
              <a:lumMod val="20000"/>
              <a:lumOff val="80000"/>
              <a:alpha val="0"/>
            </a:schemeClr>
          </a:gs>
        </a:gsLst>
        <a:path path="circle">
          <a:fillToRect l="50000" t="-80000" r="50000" b="180000"/>
        </a:path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tx1">
                <a:lumMod val="5000"/>
                <a:lumOff val="95000"/>
              </a:schemeClr>
            </a:gs>
            <a:gs pos="100000">
              <a:schemeClr val="tx1">
                <a:lumMod val="15000"/>
                <a:lumOff val="8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jp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png>
</file>

<file path=ppt/media/image6.jp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6" name="Google Shape;4046;gaab4ff1e99_0_3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7" name="Google Shape;4047;gaab4ff1e99_0_3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bbd37c94b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bbd37c94b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8" name="Google Shape;4318;gaab4ff1e99_0_3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9" name="Google Shape;4319;gaab4ff1e99_0_3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b2e2d53a40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b2e2d53a40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73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0" name="Google Shape;4440;gaab4ff1e99_0_36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1" name="Google Shape;4441;gaab4ff1e99_0_36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bbd37c94b8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bbd37c94b8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bbd37c94b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bbd37c94b8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3" name="Google Shape;4263;gaab4ff1e99_0_3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4" name="Google Shape;4264;gaab4ff1e99_0_3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b2e2d53a4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b2e2d53a4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b2e2d53a40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b2e2d53a40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bbd37c94b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bbd37c94b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b2e2d53a40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b2e2d53a40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To optimize its investment strategy - </a:t>
            </a:r>
            <a:r>
              <a:rPr lang="en" sz="1000">
                <a:solidFill>
                  <a:schemeClr val="dk1"/>
                </a:solidFill>
              </a:rPr>
              <a:t>a </a:t>
            </a:r>
            <a:r>
              <a:rPr lang="en" sz="1000" b="1">
                <a:solidFill>
                  <a:schemeClr val="dk1"/>
                </a:solidFill>
              </a:rPr>
              <a:t>good sense of how important some facilities are compared to others.</a:t>
            </a:r>
            <a:endParaRPr sz="10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bbd37c94b8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bbd37c94b8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b2e2d53a40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b2e2d53a40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aab4ff1e99_0_3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aab4ff1e99_0_3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bbd37c94b8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bbd37c94b8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290575" y="3583800"/>
            <a:ext cx="1259700" cy="125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720000" y="-328925"/>
            <a:ext cx="1137625" cy="1181700"/>
            <a:chOff x="1381450" y="-8700"/>
            <a:chExt cx="1137625" cy="1181700"/>
          </a:xfrm>
        </p:grpSpPr>
        <p:cxnSp>
          <p:nvCxnSpPr>
            <p:cNvPr id="11" name="Google Shape;11;p2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Google Shape;17;p2"/>
          <p:cNvSpPr/>
          <p:nvPr/>
        </p:nvSpPr>
        <p:spPr>
          <a:xfrm>
            <a:off x="5994950" y="4603500"/>
            <a:ext cx="312300" cy="31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3425100" y="41625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720000" y="1320600"/>
            <a:ext cx="4597200" cy="189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720000" y="3683525"/>
            <a:ext cx="2939700" cy="60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"/>
          <p:cNvSpPr/>
          <p:nvPr/>
        </p:nvSpPr>
        <p:spPr>
          <a:xfrm>
            <a:off x="720000" y="366425"/>
            <a:ext cx="7704000" cy="7299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4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6" name="Google Shape;186;p14"/>
          <p:cNvGrpSpPr/>
          <p:nvPr/>
        </p:nvGrpSpPr>
        <p:grpSpPr>
          <a:xfrm>
            <a:off x="8006375" y="4603500"/>
            <a:ext cx="1137625" cy="1181700"/>
            <a:chOff x="1381450" y="-8700"/>
            <a:chExt cx="1137625" cy="1181700"/>
          </a:xfrm>
        </p:grpSpPr>
        <p:cxnSp>
          <p:nvCxnSpPr>
            <p:cNvPr id="187" name="Google Shape;187;p14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14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9" name="Google Shape;189;p14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0" name="Google Shape;190;p14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1" name="Google Shape;191;p14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2" name="Google Shape;192;p14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93" name="Google Shape;193;p14"/>
          <p:cNvSpPr/>
          <p:nvPr/>
        </p:nvSpPr>
        <p:spPr>
          <a:xfrm>
            <a:off x="-139000" y="1494875"/>
            <a:ext cx="491700" cy="49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4"/>
          <p:cNvSpPr/>
          <p:nvPr/>
        </p:nvSpPr>
        <p:spPr>
          <a:xfrm>
            <a:off x="8785800" y="2250275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4"/>
          <p:cNvSpPr/>
          <p:nvPr/>
        </p:nvSpPr>
        <p:spPr>
          <a:xfrm>
            <a:off x="618450" y="4849675"/>
            <a:ext cx="198300" cy="198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"/>
          <p:cNvSpPr/>
          <p:nvPr/>
        </p:nvSpPr>
        <p:spPr>
          <a:xfrm>
            <a:off x="356175" y="3925500"/>
            <a:ext cx="990300" cy="99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" name="Google Shape;198;p15"/>
          <p:cNvGrpSpPr/>
          <p:nvPr/>
        </p:nvGrpSpPr>
        <p:grpSpPr>
          <a:xfrm>
            <a:off x="1562750" y="3734100"/>
            <a:ext cx="1137625" cy="1181700"/>
            <a:chOff x="1381450" y="-8700"/>
            <a:chExt cx="1137625" cy="1181700"/>
          </a:xfrm>
        </p:grpSpPr>
        <p:cxnSp>
          <p:nvCxnSpPr>
            <p:cNvPr id="199" name="Google Shape;199;p15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0" name="Google Shape;200;p15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1" name="Google Shape;201;p15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15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15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" name="Google Shape;204;p15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05" name="Google Shape;205;p15"/>
          <p:cNvSpPr/>
          <p:nvPr/>
        </p:nvSpPr>
        <p:spPr>
          <a:xfrm>
            <a:off x="7028875" y="4915800"/>
            <a:ext cx="312300" cy="31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5"/>
          <p:cNvSpPr/>
          <p:nvPr/>
        </p:nvSpPr>
        <p:spPr>
          <a:xfrm>
            <a:off x="8742375" y="198050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5"/>
          <p:cNvSpPr/>
          <p:nvPr/>
        </p:nvSpPr>
        <p:spPr>
          <a:xfrm>
            <a:off x="720000" y="366425"/>
            <a:ext cx="7704000" cy="7299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5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15"/>
          <p:cNvSpPr txBox="1">
            <a:spLocks noGrp="1"/>
          </p:cNvSpPr>
          <p:nvPr>
            <p:ph type="subTitle" idx="1"/>
          </p:nvPr>
        </p:nvSpPr>
        <p:spPr>
          <a:xfrm>
            <a:off x="5215025" y="1177925"/>
            <a:ext cx="3209100" cy="52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10" name="Google Shape;210;p15"/>
          <p:cNvSpPr txBox="1">
            <a:spLocks noGrp="1"/>
          </p:cNvSpPr>
          <p:nvPr>
            <p:ph type="subTitle" idx="2"/>
          </p:nvPr>
        </p:nvSpPr>
        <p:spPr>
          <a:xfrm>
            <a:off x="5215050" y="1701750"/>
            <a:ext cx="3209100" cy="49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15"/>
          <p:cNvSpPr txBox="1">
            <a:spLocks noGrp="1"/>
          </p:cNvSpPr>
          <p:nvPr>
            <p:ph type="subTitle" idx="3"/>
          </p:nvPr>
        </p:nvSpPr>
        <p:spPr>
          <a:xfrm>
            <a:off x="5215025" y="3587100"/>
            <a:ext cx="3209100" cy="52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12" name="Google Shape;212;p15"/>
          <p:cNvSpPr txBox="1">
            <a:spLocks noGrp="1"/>
          </p:cNvSpPr>
          <p:nvPr>
            <p:ph type="subTitle" idx="4"/>
          </p:nvPr>
        </p:nvSpPr>
        <p:spPr>
          <a:xfrm>
            <a:off x="5215050" y="4110900"/>
            <a:ext cx="3209100" cy="49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15"/>
          <p:cNvSpPr txBox="1">
            <a:spLocks noGrp="1"/>
          </p:cNvSpPr>
          <p:nvPr>
            <p:ph type="subTitle" idx="5"/>
          </p:nvPr>
        </p:nvSpPr>
        <p:spPr>
          <a:xfrm>
            <a:off x="5215025" y="2382513"/>
            <a:ext cx="3209100" cy="52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14" name="Google Shape;214;p15"/>
          <p:cNvSpPr txBox="1">
            <a:spLocks noGrp="1"/>
          </p:cNvSpPr>
          <p:nvPr>
            <p:ph type="subTitle" idx="6"/>
          </p:nvPr>
        </p:nvSpPr>
        <p:spPr>
          <a:xfrm>
            <a:off x="5215050" y="2906338"/>
            <a:ext cx="3209100" cy="49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17"/>
          <p:cNvGrpSpPr/>
          <p:nvPr/>
        </p:nvGrpSpPr>
        <p:grpSpPr>
          <a:xfrm rot="-5400000">
            <a:off x="-783075" y="3022888"/>
            <a:ext cx="1137625" cy="1181700"/>
            <a:chOff x="1381450" y="-8700"/>
            <a:chExt cx="1137625" cy="1181700"/>
          </a:xfrm>
        </p:grpSpPr>
        <p:cxnSp>
          <p:nvCxnSpPr>
            <p:cNvPr id="230" name="Google Shape;230;p17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1" name="Google Shape;231;p17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17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Google Shape;233;p17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" name="Google Shape;234;p17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17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36" name="Google Shape;236;p17"/>
          <p:cNvSpPr/>
          <p:nvPr/>
        </p:nvSpPr>
        <p:spPr>
          <a:xfrm>
            <a:off x="159100" y="-190650"/>
            <a:ext cx="429900" cy="42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7"/>
          <p:cNvSpPr/>
          <p:nvPr/>
        </p:nvSpPr>
        <p:spPr>
          <a:xfrm>
            <a:off x="8803175" y="1625300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7"/>
          <p:cNvSpPr/>
          <p:nvPr/>
        </p:nvSpPr>
        <p:spPr>
          <a:xfrm>
            <a:off x="5858475" y="4934975"/>
            <a:ext cx="156000" cy="15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7"/>
          <p:cNvSpPr/>
          <p:nvPr/>
        </p:nvSpPr>
        <p:spPr>
          <a:xfrm>
            <a:off x="720000" y="366425"/>
            <a:ext cx="7704000" cy="7299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7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7"/>
          <p:cNvSpPr txBox="1">
            <a:spLocks noGrp="1"/>
          </p:cNvSpPr>
          <p:nvPr>
            <p:ph type="subTitle" idx="1"/>
          </p:nvPr>
        </p:nvSpPr>
        <p:spPr>
          <a:xfrm>
            <a:off x="720000" y="1864625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42" name="Google Shape;242;p17"/>
          <p:cNvSpPr txBox="1">
            <a:spLocks noGrp="1"/>
          </p:cNvSpPr>
          <p:nvPr>
            <p:ph type="subTitle" idx="2"/>
          </p:nvPr>
        </p:nvSpPr>
        <p:spPr>
          <a:xfrm>
            <a:off x="720000" y="2349150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7"/>
          <p:cNvSpPr txBox="1">
            <a:spLocks noGrp="1"/>
          </p:cNvSpPr>
          <p:nvPr>
            <p:ph type="subTitle" idx="3"/>
          </p:nvPr>
        </p:nvSpPr>
        <p:spPr>
          <a:xfrm>
            <a:off x="720000" y="3634569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44" name="Google Shape;244;p17"/>
          <p:cNvSpPr txBox="1">
            <a:spLocks noGrp="1"/>
          </p:cNvSpPr>
          <p:nvPr>
            <p:ph type="subTitle" idx="4"/>
          </p:nvPr>
        </p:nvSpPr>
        <p:spPr>
          <a:xfrm>
            <a:off x="720000" y="4119000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7"/>
          <p:cNvSpPr txBox="1">
            <a:spLocks noGrp="1"/>
          </p:cNvSpPr>
          <p:nvPr>
            <p:ph type="subTitle" idx="5"/>
          </p:nvPr>
        </p:nvSpPr>
        <p:spPr>
          <a:xfrm>
            <a:off x="3580949" y="1864625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46" name="Google Shape;246;p17"/>
          <p:cNvSpPr txBox="1">
            <a:spLocks noGrp="1"/>
          </p:cNvSpPr>
          <p:nvPr>
            <p:ph type="subTitle" idx="6"/>
          </p:nvPr>
        </p:nvSpPr>
        <p:spPr>
          <a:xfrm>
            <a:off x="3580949" y="2349150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17"/>
          <p:cNvSpPr txBox="1">
            <a:spLocks noGrp="1"/>
          </p:cNvSpPr>
          <p:nvPr>
            <p:ph type="subTitle" idx="7"/>
          </p:nvPr>
        </p:nvSpPr>
        <p:spPr>
          <a:xfrm>
            <a:off x="3580950" y="3634525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48" name="Google Shape;248;p17"/>
          <p:cNvSpPr txBox="1">
            <a:spLocks noGrp="1"/>
          </p:cNvSpPr>
          <p:nvPr>
            <p:ph type="subTitle" idx="8"/>
          </p:nvPr>
        </p:nvSpPr>
        <p:spPr>
          <a:xfrm>
            <a:off x="3580950" y="4119000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7"/>
          <p:cNvSpPr txBox="1">
            <a:spLocks noGrp="1"/>
          </p:cNvSpPr>
          <p:nvPr>
            <p:ph type="subTitle" idx="9"/>
          </p:nvPr>
        </p:nvSpPr>
        <p:spPr>
          <a:xfrm>
            <a:off x="6441900" y="1864625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50" name="Google Shape;250;p17"/>
          <p:cNvSpPr txBox="1">
            <a:spLocks noGrp="1"/>
          </p:cNvSpPr>
          <p:nvPr>
            <p:ph type="subTitle" idx="13"/>
          </p:nvPr>
        </p:nvSpPr>
        <p:spPr>
          <a:xfrm>
            <a:off x="6441900" y="2349150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7"/>
          <p:cNvSpPr txBox="1">
            <a:spLocks noGrp="1"/>
          </p:cNvSpPr>
          <p:nvPr>
            <p:ph type="subTitle" idx="14"/>
          </p:nvPr>
        </p:nvSpPr>
        <p:spPr>
          <a:xfrm>
            <a:off x="6441900" y="3634525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52" name="Google Shape;252;p17"/>
          <p:cNvSpPr txBox="1">
            <a:spLocks noGrp="1"/>
          </p:cNvSpPr>
          <p:nvPr>
            <p:ph type="subTitle" idx="15"/>
          </p:nvPr>
        </p:nvSpPr>
        <p:spPr>
          <a:xfrm>
            <a:off x="6441900" y="4119000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19"/>
          <p:cNvGrpSpPr/>
          <p:nvPr/>
        </p:nvGrpSpPr>
        <p:grpSpPr>
          <a:xfrm>
            <a:off x="720000" y="-328925"/>
            <a:ext cx="1137625" cy="1181700"/>
            <a:chOff x="1381450" y="-8700"/>
            <a:chExt cx="1137625" cy="1181700"/>
          </a:xfrm>
        </p:grpSpPr>
        <p:cxnSp>
          <p:nvCxnSpPr>
            <p:cNvPr id="276" name="Google Shape;276;p19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7" name="Google Shape;277;p19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19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9" name="Google Shape;279;p19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0" name="Google Shape;280;p19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19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2" name="Google Shape;282;p19"/>
          <p:cNvSpPr/>
          <p:nvPr/>
        </p:nvSpPr>
        <p:spPr>
          <a:xfrm>
            <a:off x="2015700" y="4603500"/>
            <a:ext cx="312300" cy="31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9"/>
          <p:cNvSpPr/>
          <p:nvPr/>
        </p:nvSpPr>
        <p:spPr>
          <a:xfrm>
            <a:off x="7499950" y="305400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4" name="Google Shape;284;p19"/>
          <p:cNvGrpSpPr/>
          <p:nvPr/>
        </p:nvGrpSpPr>
        <p:grpSpPr>
          <a:xfrm>
            <a:off x="7286375" y="4238550"/>
            <a:ext cx="1137625" cy="1181700"/>
            <a:chOff x="1381450" y="-8700"/>
            <a:chExt cx="1137625" cy="1181700"/>
          </a:xfrm>
        </p:grpSpPr>
        <p:cxnSp>
          <p:nvCxnSpPr>
            <p:cNvPr id="285" name="Google Shape;285;p19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19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19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19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19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0" name="Google Shape;290;p19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1" name="Google Shape;291;p19"/>
          <p:cNvSpPr txBox="1">
            <a:spLocks noGrp="1"/>
          </p:cNvSpPr>
          <p:nvPr>
            <p:ph type="subTitle" idx="1"/>
          </p:nvPr>
        </p:nvSpPr>
        <p:spPr>
          <a:xfrm>
            <a:off x="825310" y="3187450"/>
            <a:ext cx="21027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19"/>
          <p:cNvSpPr txBox="1">
            <a:spLocks noGrp="1"/>
          </p:cNvSpPr>
          <p:nvPr>
            <p:ph type="title" hasCustomPrompt="1"/>
          </p:nvPr>
        </p:nvSpPr>
        <p:spPr>
          <a:xfrm>
            <a:off x="825300" y="1392650"/>
            <a:ext cx="2102700" cy="109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3" name="Google Shape;293;p19"/>
          <p:cNvSpPr txBox="1">
            <a:spLocks noGrp="1"/>
          </p:cNvSpPr>
          <p:nvPr>
            <p:ph type="subTitle" idx="2"/>
          </p:nvPr>
        </p:nvSpPr>
        <p:spPr>
          <a:xfrm>
            <a:off x="3520660" y="3187450"/>
            <a:ext cx="21027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19"/>
          <p:cNvSpPr txBox="1">
            <a:spLocks noGrp="1"/>
          </p:cNvSpPr>
          <p:nvPr>
            <p:ph type="title" idx="3" hasCustomPrompt="1"/>
          </p:nvPr>
        </p:nvSpPr>
        <p:spPr>
          <a:xfrm>
            <a:off x="3520650" y="1392650"/>
            <a:ext cx="2102700" cy="109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19"/>
          <p:cNvSpPr txBox="1">
            <a:spLocks noGrp="1"/>
          </p:cNvSpPr>
          <p:nvPr>
            <p:ph type="subTitle" idx="4"/>
          </p:nvPr>
        </p:nvSpPr>
        <p:spPr>
          <a:xfrm>
            <a:off x="6216010" y="3187450"/>
            <a:ext cx="21027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19"/>
          <p:cNvSpPr txBox="1">
            <a:spLocks noGrp="1"/>
          </p:cNvSpPr>
          <p:nvPr>
            <p:ph type="title" idx="5" hasCustomPrompt="1"/>
          </p:nvPr>
        </p:nvSpPr>
        <p:spPr>
          <a:xfrm>
            <a:off x="6216000" y="1392650"/>
            <a:ext cx="2102700" cy="109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7" name="Google Shape;297;p19"/>
          <p:cNvSpPr txBox="1">
            <a:spLocks noGrp="1"/>
          </p:cNvSpPr>
          <p:nvPr>
            <p:ph type="subTitle" idx="6"/>
          </p:nvPr>
        </p:nvSpPr>
        <p:spPr>
          <a:xfrm>
            <a:off x="825300" y="2737325"/>
            <a:ext cx="2102700" cy="45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98" name="Google Shape;298;p19"/>
          <p:cNvSpPr txBox="1">
            <a:spLocks noGrp="1"/>
          </p:cNvSpPr>
          <p:nvPr>
            <p:ph type="subTitle" idx="7"/>
          </p:nvPr>
        </p:nvSpPr>
        <p:spPr>
          <a:xfrm>
            <a:off x="3520650" y="2737325"/>
            <a:ext cx="2102700" cy="45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299" name="Google Shape;299;p19"/>
          <p:cNvSpPr txBox="1">
            <a:spLocks noGrp="1"/>
          </p:cNvSpPr>
          <p:nvPr>
            <p:ph type="subTitle" idx="8"/>
          </p:nvPr>
        </p:nvSpPr>
        <p:spPr>
          <a:xfrm>
            <a:off x="6216000" y="2737325"/>
            <a:ext cx="2102700" cy="45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3"/>
          <p:cNvSpPr/>
          <p:nvPr/>
        </p:nvSpPr>
        <p:spPr>
          <a:xfrm>
            <a:off x="8290575" y="3583800"/>
            <a:ext cx="1259700" cy="125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3"/>
          <p:cNvSpPr/>
          <p:nvPr/>
        </p:nvSpPr>
        <p:spPr>
          <a:xfrm>
            <a:off x="5994950" y="4603500"/>
            <a:ext cx="312300" cy="31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3"/>
          <p:cNvSpPr/>
          <p:nvPr/>
        </p:nvSpPr>
        <p:spPr>
          <a:xfrm>
            <a:off x="3425100" y="41625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3"/>
          <p:cNvSpPr txBox="1">
            <a:spLocks noGrp="1"/>
          </p:cNvSpPr>
          <p:nvPr>
            <p:ph type="title"/>
          </p:nvPr>
        </p:nvSpPr>
        <p:spPr>
          <a:xfrm>
            <a:off x="720000" y="738750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3"/>
          <p:cNvSpPr txBox="1">
            <a:spLocks noGrp="1"/>
          </p:cNvSpPr>
          <p:nvPr>
            <p:ph type="subTitle" idx="1"/>
          </p:nvPr>
        </p:nvSpPr>
        <p:spPr>
          <a:xfrm>
            <a:off x="720000" y="2219400"/>
            <a:ext cx="2937900" cy="29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3"/>
          <p:cNvSpPr txBox="1">
            <a:spLocks noGrp="1"/>
          </p:cNvSpPr>
          <p:nvPr>
            <p:ph type="subTitle" idx="2"/>
          </p:nvPr>
        </p:nvSpPr>
        <p:spPr>
          <a:xfrm>
            <a:off x="720000" y="2510850"/>
            <a:ext cx="2381700" cy="89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4" name="Google Shape;364;p23"/>
          <p:cNvSpPr txBox="1"/>
          <p:nvPr/>
        </p:nvSpPr>
        <p:spPr>
          <a:xfrm>
            <a:off x="720000" y="3625050"/>
            <a:ext cx="30657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8595B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58595B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58595B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lang="en" sz="1200" b="1">
                <a:solidFill>
                  <a:srgbClr val="000000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>
              <a:solidFill>
                <a:srgbClr val="000000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4179600" y="4193500"/>
            <a:ext cx="784800" cy="78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 rot="10800000">
            <a:off x="3655538" y="-309562"/>
            <a:ext cx="1137625" cy="1181700"/>
            <a:chOff x="1381450" y="-8700"/>
            <a:chExt cx="1137625" cy="1181700"/>
          </a:xfrm>
        </p:grpSpPr>
        <p:cxnSp>
          <p:nvCxnSpPr>
            <p:cNvPr id="24" name="Google Shape;24;p3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Google Shape;25;p3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3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3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720000" y="2422800"/>
            <a:ext cx="5899800" cy="107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720000" y="3571950"/>
            <a:ext cx="26478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 hasCustomPrompt="1"/>
          </p:nvPr>
        </p:nvSpPr>
        <p:spPr>
          <a:xfrm>
            <a:off x="800400" y="916850"/>
            <a:ext cx="9180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5"/>
          <p:cNvGrpSpPr/>
          <p:nvPr/>
        </p:nvGrpSpPr>
        <p:grpSpPr>
          <a:xfrm>
            <a:off x="6580263" y="3769600"/>
            <a:ext cx="1137625" cy="1181700"/>
            <a:chOff x="1381450" y="-8700"/>
            <a:chExt cx="1137625" cy="1181700"/>
          </a:xfrm>
        </p:grpSpPr>
        <p:cxnSp>
          <p:nvCxnSpPr>
            <p:cNvPr id="49" name="Google Shape;49;p5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5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51;p5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5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53;p5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" name="Google Shape;54;p5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5" name="Google Shape;55;p5"/>
          <p:cNvSpPr/>
          <p:nvPr/>
        </p:nvSpPr>
        <p:spPr>
          <a:xfrm>
            <a:off x="8229750" y="3691600"/>
            <a:ext cx="1259700" cy="125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5"/>
          <p:cNvSpPr/>
          <p:nvPr/>
        </p:nvSpPr>
        <p:spPr>
          <a:xfrm>
            <a:off x="1320650" y="4951300"/>
            <a:ext cx="312300" cy="31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198700" y="1604525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720000" y="366425"/>
            <a:ext cx="7704000" cy="7299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subTitle" idx="1"/>
          </p:nvPr>
        </p:nvSpPr>
        <p:spPr>
          <a:xfrm>
            <a:off x="720000" y="3308388"/>
            <a:ext cx="1825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subTitle" idx="2"/>
          </p:nvPr>
        </p:nvSpPr>
        <p:spPr>
          <a:xfrm>
            <a:off x="720000" y="3778200"/>
            <a:ext cx="1825500" cy="82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subTitle" idx="3"/>
          </p:nvPr>
        </p:nvSpPr>
        <p:spPr>
          <a:xfrm>
            <a:off x="3183022" y="3308388"/>
            <a:ext cx="18255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Fjalla One"/>
              <a:buNone/>
              <a:defRPr sz="2000"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4"/>
          </p:nvPr>
        </p:nvSpPr>
        <p:spPr>
          <a:xfrm>
            <a:off x="3183025" y="3778204"/>
            <a:ext cx="1825500" cy="82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720000" y="366425"/>
            <a:ext cx="7704000" cy="7299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135250" y="1055225"/>
            <a:ext cx="152400" cy="15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6"/>
          <p:cNvGrpSpPr/>
          <p:nvPr/>
        </p:nvGrpSpPr>
        <p:grpSpPr>
          <a:xfrm>
            <a:off x="8006375" y="-699175"/>
            <a:ext cx="1137625" cy="1181700"/>
            <a:chOff x="1381450" y="-8700"/>
            <a:chExt cx="1137625" cy="1181700"/>
          </a:xfrm>
        </p:grpSpPr>
        <p:cxnSp>
          <p:nvCxnSpPr>
            <p:cNvPr id="69" name="Google Shape;69;p6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" name="Google Shape;70;p6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" name="Google Shape;71;p6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6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6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6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5" name="Google Shape;75;p6"/>
          <p:cNvSpPr/>
          <p:nvPr/>
        </p:nvSpPr>
        <p:spPr>
          <a:xfrm>
            <a:off x="8047275" y="4806250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6"/>
          <p:cNvSpPr/>
          <p:nvPr/>
        </p:nvSpPr>
        <p:spPr>
          <a:xfrm>
            <a:off x="-147900" y="3970875"/>
            <a:ext cx="362400" cy="36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9"/>
          <p:cNvGrpSpPr/>
          <p:nvPr/>
        </p:nvGrpSpPr>
        <p:grpSpPr>
          <a:xfrm>
            <a:off x="312950" y="0"/>
            <a:ext cx="1137625" cy="1181700"/>
            <a:chOff x="1381450" y="-8700"/>
            <a:chExt cx="1137625" cy="1181700"/>
          </a:xfrm>
        </p:grpSpPr>
        <p:cxnSp>
          <p:nvCxnSpPr>
            <p:cNvPr id="113" name="Google Shape;113;p9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" name="Google Shape;114;p9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" name="Google Shape;115;p9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16;p9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9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9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9" name="Google Shape;119;p9"/>
          <p:cNvSpPr/>
          <p:nvPr/>
        </p:nvSpPr>
        <p:spPr>
          <a:xfrm>
            <a:off x="5043300" y="290575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>
            <a:off x="7158350" y="4603500"/>
            <a:ext cx="312300" cy="31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9"/>
          <p:cNvSpPr/>
          <p:nvPr/>
        </p:nvSpPr>
        <p:spPr>
          <a:xfrm>
            <a:off x="8546075" y="911525"/>
            <a:ext cx="173700" cy="17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4300800" y="1411650"/>
            <a:ext cx="41232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ubTitle" idx="1"/>
          </p:nvPr>
        </p:nvSpPr>
        <p:spPr>
          <a:xfrm>
            <a:off x="4300725" y="2253450"/>
            <a:ext cx="4123200" cy="1612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/>
          <p:cNvSpPr/>
          <p:nvPr/>
        </p:nvSpPr>
        <p:spPr>
          <a:xfrm flipH="1">
            <a:off x="4686300" y="1914975"/>
            <a:ext cx="4457700" cy="1302600"/>
          </a:xfrm>
          <a:prstGeom prst="rect">
            <a:avLst/>
          </a:prstGeom>
          <a:solidFill>
            <a:srgbClr val="58595B">
              <a:alpha val="85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/>
          <p:cNvSpPr txBox="1">
            <a:spLocks noGrp="1"/>
          </p:cNvSpPr>
          <p:nvPr>
            <p:ph type="title"/>
          </p:nvPr>
        </p:nvSpPr>
        <p:spPr>
          <a:xfrm flipH="1">
            <a:off x="4761600" y="2085750"/>
            <a:ext cx="3662400" cy="101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27" name="Google Shape;127;p10"/>
          <p:cNvGrpSpPr/>
          <p:nvPr/>
        </p:nvGrpSpPr>
        <p:grpSpPr>
          <a:xfrm>
            <a:off x="2509775" y="-191225"/>
            <a:ext cx="1137625" cy="1181700"/>
            <a:chOff x="1381450" y="-8700"/>
            <a:chExt cx="1137625" cy="1181700"/>
          </a:xfrm>
        </p:grpSpPr>
        <p:cxnSp>
          <p:nvCxnSpPr>
            <p:cNvPr id="128" name="Google Shape;128;p10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" name="Google Shape;129;p10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0" name="Google Shape;130;p10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1" name="Google Shape;131;p10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2" name="Google Shape;132;p10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3" name="Google Shape;133;p10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4" name="Google Shape;134;p10"/>
          <p:cNvSpPr/>
          <p:nvPr/>
        </p:nvSpPr>
        <p:spPr>
          <a:xfrm>
            <a:off x="6920900" y="4603500"/>
            <a:ext cx="312300" cy="31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0"/>
          <p:cNvSpPr/>
          <p:nvPr/>
        </p:nvSpPr>
        <p:spPr>
          <a:xfrm>
            <a:off x="720000" y="422700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0"/>
          <p:cNvSpPr/>
          <p:nvPr/>
        </p:nvSpPr>
        <p:spPr>
          <a:xfrm>
            <a:off x="485400" y="3863275"/>
            <a:ext cx="174900" cy="17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1"/>
          <p:cNvGrpSpPr/>
          <p:nvPr/>
        </p:nvGrpSpPr>
        <p:grpSpPr>
          <a:xfrm flipH="1">
            <a:off x="485400" y="2058888"/>
            <a:ext cx="1137625" cy="1181700"/>
            <a:chOff x="1381450" y="-8700"/>
            <a:chExt cx="1137625" cy="1181700"/>
          </a:xfrm>
        </p:grpSpPr>
        <p:cxnSp>
          <p:nvCxnSpPr>
            <p:cNvPr id="139" name="Google Shape;139;p11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1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" name="Google Shape;141;p11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" name="Google Shape;142;p11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" name="Google Shape;143;p11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4" name="Google Shape;144;p11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5" name="Google Shape;145;p11"/>
          <p:cNvSpPr/>
          <p:nvPr/>
        </p:nvSpPr>
        <p:spPr>
          <a:xfrm flipH="1">
            <a:off x="7505725" y="3427600"/>
            <a:ext cx="429900" cy="42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1"/>
          <p:cNvSpPr/>
          <p:nvPr/>
        </p:nvSpPr>
        <p:spPr>
          <a:xfrm flipH="1">
            <a:off x="898850" y="540000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1"/>
          <p:cNvSpPr/>
          <p:nvPr/>
        </p:nvSpPr>
        <p:spPr>
          <a:xfrm flipH="1">
            <a:off x="548625" y="4335475"/>
            <a:ext cx="156000" cy="15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11"/>
          <p:cNvGrpSpPr/>
          <p:nvPr/>
        </p:nvGrpSpPr>
        <p:grpSpPr>
          <a:xfrm flipH="1">
            <a:off x="7505600" y="339988"/>
            <a:ext cx="1137625" cy="1181700"/>
            <a:chOff x="1381450" y="-8700"/>
            <a:chExt cx="1137625" cy="1181700"/>
          </a:xfrm>
        </p:grpSpPr>
        <p:cxnSp>
          <p:nvCxnSpPr>
            <p:cNvPr id="149" name="Google Shape;149;p11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0;p11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" name="Google Shape;151;p11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2" name="Google Shape;152;p11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3" name="Google Shape;153;p11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4" name="Google Shape;154;p11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5" name="Google Shape;155;p11"/>
          <p:cNvSpPr txBox="1">
            <a:spLocks noGrp="1"/>
          </p:cNvSpPr>
          <p:nvPr>
            <p:ph type="title" hasCustomPrompt="1"/>
          </p:nvPr>
        </p:nvSpPr>
        <p:spPr>
          <a:xfrm>
            <a:off x="2210550" y="1369800"/>
            <a:ext cx="4722900" cy="898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61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56" name="Google Shape;156;p11"/>
          <p:cNvSpPr txBox="1">
            <a:spLocks noGrp="1"/>
          </p:cNvSpPr>
          <p:nvPr>
            <p:ph type="subTitle" idx="1"/>
          </p:nvPr>
        </p:nvSpPr>
        <p:spPr>
          <a:xfrm>
            <a:off x="2210550" y="3990900"/>
            <a:ext cx="4722900" cy="61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13"/>
          <p:cNvGrpSpPr/>
          <p:nvPr/>
        </p:nvGrpSpPr>
        <p:grpSpPr>
          <a:xfrm rot="5400000">
            <a:off x="-439675" y="-22050"/>
            <a:ext cx="1137625" cy="1181700"/>
            <a:chOff x="1381450" y="-8700"/>
            <a:chExt cx="1137625" cy="1181700"/>
          </a:xfrm>
        </p:grpSpPr>
        <p:cxnSp>
          <p:nvCxnSpPr>
            <p:cNvPr id="160" name="Google Shape;160;p13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1" name="Google Shape;161;p13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2" name="Google Shape;162;p13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3" name="Google Shape;163;p13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" name="Google Shape;164;p13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5" name="Google Shape;165;p13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66" name="Google Shape;166;p13"/>
          <p:cNvSpPr/>
          <p:nvPr/>
        </p:nvSpPr>
        <p:spPr>
          <a:xfrm>
            <a:off x="8857625" y="2259450"/>
            <a:ext cx="376500" cy="37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3"/>
          <p:cNvSpPr/>
          <p:nvPr/>
        </p:nvSpPr>
        <p:spPr>
          <a:xfrm>
            <a:off x="219075" y="2855425"/>
            <a:ext cx="234600" cy="23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3"/>
          <p:cNvSpPr/>
          <p:nvPr/>
        </p:nvSpPr>
        <p:spPr>
          <a:xfrm>
            <a:off x="4497900" y="4935350"/>
            <a:ext cx="148200" cy="148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3"/>
          <p:cNvSpPr/>
          <p:nvPr/>
        </p:nvSpPr>
        <p:spPr>
          <a:xfrm>
            <a:off x="720000" y="366425"/>
            <a:ext cx="7704000" cy="7299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1"/>
          </p:nvPr>
        </p:nvSpPr>
        <p:spPr>
          <a:xfrm>
            <a:off x="1792900" y="3554400"/>
            <a:ext cx="2390100" cy="3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2"/>
          </p:nvPr>
        </p:nvSpPr>
        <p:spPr>
          <a:xfrm>
            <a:off x="1792911" y="3885600"/>
            <a:ext cx="23901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3"/>
          </p:nvPr>
        </p:nvSpPr>
        <p:spPr>
          <a:xfrm>
            <a:off x="6033900" y="3554400"/>
            <a:ext cx="2390100" cy="3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4"/>
          </p:nvPr>
        </p:nvSpPr>
        <p:spPr>
          <a:xfrm>
            <a:off x="6033911" y="3885600"/>
            <a:ext cx="23901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5" hasCustomPrompt="1"/>
          </p:nvPr>
        </p:nvSpPr>
        <p:spPr>
          <a:xfrm>
            <a:off x="779250" y="3650700"/>
            <a:ext cx="7155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6" hasCustomPrompt="1"/>
          </p:nvPr>
        </p:nvSpPr>
        <p:spPr>
          <a:xfrm>
            <a:off x="5020350" y="3650700"/>
            <a:ext cx="7155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subTitle" idx="7"/>
          </p:nvPr>
        </p:nvSpPr>
        <p:spPr>
          <a:xfrm>
            <a:off x="1792900" y="1763725"/>
            <a:ext cx="2390100" cy="3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ubTitle" idx="8"/>
          </p:nvPr>
        </p:nvSpPr>
        <p:spPr>
          <a:xfrm>
            <a:off x="1792911" y="2094950"/>
            <a:ext cx="23901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subTitle" idx="9"/>
          </p:nvPr>
        </p:nvSpPr>
        <p:spPr>
          <a:xfrm>
            <a:off x="6033900" y="1763750"/>
            <a:ext cx="2390100" cy="3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13"/>
          </p:nvPr>
        </p:nvSpPr>
        <p:spPr>
          <a:xfrm>
            <a:off x="6033911" y="2094950"/>
            <a:ext cx="23901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14" hasCustomPrompt="1"/>
          </p:nvPr>
        </p:nvSpPr>
        <p:spPr>
          <a:xfrm>
            <a:off x="779250" y="1860050"/>
            <a:ext cx="7155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15" hasCustomPrompt="1"/>
          </p:nvPr>
        </p:nvSpPr>
        <p:spPr>
          <a:xfrm>
            <a:off x="5020350" y="1860050"/>
            <a:ext cx="7155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○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■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○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■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●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Char char="○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Didact Gothic"/>
              <a:buChar char="■"/>
              <a:defRPr sz="16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5" r:id="rId13"/>
    <p:sldLayoutId id="2147483669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27"/>
          <p:cNvPicPr preferRelativeResize="0"/>
          <p:nvPr/>
        </p:nvPicPr>
        <p:blipFill>
          <a:blip r:embed="rId3">
            <a:alphaModFix amt="67000"/>
          </a:blip>
          <a:stretch>
            <a:fillRect/>
          </a:stretch>
        </p:blipFill>
        <p:spPr>
          <a:xfrm>
            <a:off x="4086775" y="-88300"/>
            <a:ext cx="5879050" cy="3692774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27"/>
          <p:cNvSpPr/>
          <p:nvPr/>
        </p:nvSpPr>
        <p:spPr>
          <a:xfrm>
            <a:off x="0" y="2002263"/>
            <a:ext cx="5674800" cy="2059800"/>
          </a:xfrm>
          <a:prstGeom prst="rect">
            <a:avLst/>
          </a:prstGeom>
          <a:solidFill>
            <a:srgbClr val="C2C2C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390" name="Google Shape;390;p27"/>
          <p:cNvSpPr txBox="1">
            <a:spLocks noGrp="1"/>
          </p:cNvSpPr>
          <p:nvPr>
            <p:ph type="ctrTitle"/>
          </p:nvPr>
        </p:nvSpPr>
        <p:spPr>
          <a:xfrm>
            <a:off x="348975" y="2084625"/>
            <a:ext cx="5325900" cy="189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 b="1"/>
              <a:t>Big Mountain</a:t>
            </a:r>
            <a:endParaRPr sz="53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i="1"/>
              <a:t>Price strategy evaluation</a:t>
            </a:r>
            <a:endParaRPr sz="3800" i="1"/>
          </a:p>
        </p:txBody>
      </p:sp>
      <p:sp>
        <p:nvSpPr>
          <p:cNvPr id="391" name="Google Shape;391;p27"/>
          <p:cNvSpPr txBox="1">
            <a:spLocks noGrp="1"/>
          </p:cNvSpPr>
          <p:nvPr>
            <p:ph type="subTitle" idx="1"/>
          </p:nvPr>
        </p:nvSpPr>
        <p:spPr>
          <a:xfrm>
            <a:off x="411825" y="4196850"/>
            <a:ext cx="2939700" cy="60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Springboard Consulting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February 9, 2021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4059;p45">
            <a:extLst>
              <a:ext uri="{FF2B5EF4-FFF2-40B4-BE49-F238E27FC236}">
                <a16:creationId xmlns:a16="http://schemas.microsoft.com/office/drawing/2014/main" id="{59BBE5BF-D9FC-2B45-964C-A89B1978274C}"/>
              </a:ext>
            </a:extLst>
          </p:cNvPr>
          <p:cNvSpPr txBox="1">
            <a:spLocks/>
          </p:cNvSpPr>
          <p:nvPr/>
        </p:nvSpPr>
        <p:spPr>
          <a:xfrm>
            <a:off x="6625124" y="3896563"/>
            <a:ext cx="1857657" cy="785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GB" sz="1100" dirty="0"/>
              <a:t>Whilst one of the more important features in LR, this is less important for the RF.</a:t>
            </a:r>
          </a:p>
        </p:txBody>
      </p:sp>
      <p:sp>
        <p:nvSpPr>
          <p:cNvPr id="4049" name="Google Shape;4049;p45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MOST VALUED FACILITIES</a:t>
            </a:r>
            <a:endParaRPr dirty="0"/>
          </a:p>
        </p:txBody>
      </p:sp>
      <p:sp>
        <p:nvSpPr>
          <p:cNvPr id="4050" name="Google Shape;4050;p45"/>
          <p:cNvSpPr txBox="1">
            <a:spLocks noGrp="1"/>
          </p:cNvSpPr>
          <p:nvPr>
            <p:ph type="subTitle" idx="1"/>
          </p:nvPr>
        </p:nvSpPr>
        <p:spPr>
          <a:xfrm>
            <a:off x="963321" y="2505863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Fast four-person chairs</a:t>
            </a:r>
            <a:endParaRPr sz="1400" dirty="0"/>
          </a:p>
        </p:txBody>
      </p:sp>
      <p:sp>
        <p:nvSpPr>
          <p:cNvPr id="4052" name="Google Shape;4052;p45"/>
          <p:cNvSpPr txBox="1">
            <a:spLocks noGrp="1"/>
          </p:cNvSpPr>
          <p:nvPr>
            <p:ph type="subTitle" idx="3"/>
          </p:nvPr>
        </p:nvSpPr>
        <p:spPr>
          <a:xfrm>
            <a:off x="3657876" y="3969666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Vertical drop </a:t>
            </a:r>
            <a:r>
              <a:rPr lang="en" sz="1000" dirty="0"/>
              <a:t>(summit to base)</a:t>
            </a:r>
            <a:endParaRPr sz="1400" dirty="0"/>
          </a:p>
        </p:txBody>
      </p:sp>
      <p:sp>
        <p:nvSpPr>
          <p:cNvPr id="4054" name="Google Shape;4054;p45"/>
          <p:cNvSpPr txBox="1">
            <a:spLocks noGrp="1"/>
          </p:cNvSpPr>
          <p:nvPr>
            <p:ph type="subTitle" idx="5"/>
          </p:nvPr>
        </p:nvSpPr>
        <p:spPr>
          <a:xfrm>
            <a:off x="3070312" y="2495532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Runs on the resort</a:t>
            </a:r>
            <a:endParaRPr sz="1400" dirty="0"/>
          </a:p>
        </p:txBody>
      </p:sp>
      <p:sp>
        <p:nvSpPr>
          <p:cNvPr id="4056" name="Google Shape;4056;p45"/>
          <p:cNvSpPr txBox="1">
            <a:spLocks noGrp="1"/>
          </p:cNvSpPr>
          <p:nvPr>
            <p:ph type="subTitle" idx="7"/>
          </p:nvPr>
        </p:nvSpPr>
        <p:spPr>
          <a:xfrm>
            <a:off x="4666164" y="2497906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Chairlifts</a:t>
            </a:r>
            <a:endParaRPr sz="1400" dirty="0"/>
          </a:p>
        </p:txBody>
      </p:sp>
      <p:sp>
        <p:nvSpPr>
          <p:cNvPr id="4058" name="Google Shape;4058;p45"/>
          <p:cNvSpPr txBox="1">
            <a:spLocks noGrp="1"/>
          </p:cNvSpPr>
          <p:nvPr>
            <p:ph type="subTitle" idx="9"/>
          </p:nvPr>
        </p:nvSpPr>
        <p:spPr>
          <a:xfrm>
            <a:off x="1570637" y="3953075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Area covered by snow-making machines</a:t>
            </a:r>
            <a:endParaRPr sz="1400" dirty="0"/>
          </a:p>
        </p:txBody>
      </p:sp>
      <p:sp>
        <p:nvSpPr>
          <p:cNvPr id="4060" name="Google Shape;4060;p45"/>
          <p:cNvSpPr txBox="1">
            <a:spLocks noGrp="1"/>
          </p:cNvSpPr>
          <p:nvPr>
            <p:ph type="subTitle" idx="14"/>
          </p:nvPr>
        </p:nvSpPr>
        <p:spPr>
          <a:xfrm>
            <a:off x="6609206" y="3545041"/>
            <a:ext cx="1889492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/>
              <a:t>Length of longest run</a:t>
            </a:r>
            <a:endParaRPr sz="1400" dirty="0"/>
          </a:p>
        </p:txBody>
      </p:sp>
      <p:sp>
        <p:nvSpPr>
          <p:cNvPr id="4062" name="Google Shape;4062;p45"/>
          <p:cNvSpPr/>
          <p:nvPr/>
        </p:nvSpPr>
        <p:spPr>
          <a:xfrm>
            <a:off x="4406676" y="3380022"/>
            <a:ext cx="484500" cy="48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063" name="Google Shape;4063;p45"/>
          <p:cNvSpPr/>
          <p:nvPr/>
        </p:nvSpPr>
        <p:spPr>
          <a:xfrm>
            <a:off x="5414964" y="1908306"/>
            <a:ext cx="484500" cy="48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064" name="Google Shape;4064;p45"/>
          <p:cNvSpPr/>
          <p:nvPr/>
        </p:nvSpPr>
        <p:spPr>
          <a:xfrm>
            <a:off x="7323021" y="2965978"/>
            <a:ext cx="461863" cy="48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065" name="Google Shape;4065;p45"/>
          <p:cNvSpPr/>
          <p:nvPr/>
        </p:nvSpPr>
        <p:spPr>
          <a:xfrm>
            <a:off x="1712121" y="1907763"/>
            <a:ext cx="484500" cy="48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066" name="Google Shape;4066;p45"/>
          <p:cNvSpPr/>
          <p:nvPr/>
        </p:nvSpPr>
        <p:spPr>
          <a:xfrm>
            <a:off x="3819113" y="1897432"/>
            <a:ext cx="484500" cy="48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067" name="Google Shape;4067;p45"/>
          <p:cNvSpPr/>
          <p:nvPr/>
        </p:nvSpPr>
        <p:spPr>
          <a:xfrm>
            <a:off x="2319437" y="3354975"/>
            <a:ext cx="484500" cy="48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grpSp>
        <p:nvGrpSpPr>
          <p:cNvPr id="4068" name="Google Shape;4068;p45"/>
          <p:cNvGrpSpPr/>
          <p:nvPr/>
        </p:nvGrpSpPr>
        <p:grpSpPr>
          <a:xfrm>
            <a:off x="4481751" y="3444310"/>
            <a:ext cx="334350" cy="355925"/>
            <a:chOff x="1245300" y="2883900"/>
            <a:chExt cx="334350" cy="355925"/>
          </a:xfrm>
        </p:grpSpPr>
        <p:sp>
          <p:nvSpPr>
            <p:cNvPr id="4069" name="Google Shape;4069;p45"/>
            <p:cNvSpPr/>
            <p:nvPr/>
          </p:nvSpPr>
          <p:spPr>
            <a:xfrm>
              <a:off x="1245300" y="2883900"/>
              <a:ext cx="292850" cy="355925"/>
            </a:xfrm>
            <a:custGeom>
              <a:avLst/>
              <a:gdLst/>
              <a:ahLst/>
              <a:cxnLst/>
              <a:rect l="l" t="t" r="r" b="b"/>
              <a:pathLst>
                <a:path w="11714" h="14237" extrusionOk="0">
                  <a:moveTo>
                    <a:pt x="7896" y="420"/>
                  </a:moveTo>
                  <a:lnTo>
                    <a:pt x="7664" y="893"/>
                  </a:lnTo>
                  <a:lnTo>
                    <a:pt x="5692" y="893"/>
                  </a:lnTo>
                  <a:lnTo>
                    <a:pt x="5460" y="420"/>
                  </a:lnTo>
                  <a:close/>
                  <a:moveTo>
                    <a:pt x="3105" y="2588"/>
                  </a:moveTo>
                  <a:cubicBezTo>
                    <a:pt x="3310" y="2909"/>
                    <a:pt x="3569" y="3408"/>
                    <a:pt x="3569" y="3774"/>
                  </a:cubicBezTo>
                  <a:cubicBezTo>
                    <a:pt x="3569" y="4211"/>
                    <a:pt x="3337" y="4550"/>
                    <a:pt x="3230" y="4684"/>
                  </a:cubicBezTo>
                  <a:lnTo>
                    <a:pt x="2980" y="4684"/>
                  </a:lnTo>
                  <a:cubicBezTo>
                    <a:pt x="2873" y="4550"/>
                    <a:pt x="2650" y="4211"/>
                    <a:pt x="2650" y="3774"/>
                  </a:cubicBezTo>
                  <a:cubicBezTo>
                    <a:pt x="2650" y="3408"/>
                    <a:pt x="2909" y="2909"/>
                    <a:pt x="3105" y="2588"/>
                  </a:cubicBezTo>
                  <a:close/>
                  <a:moveTo>
                    <a:pt x="10251" y="2588"/>
                  </a:moveTo>
                  <a:cubicBezTo>
                    <a:pt x="10456" y="2909"/>
                    <a:pt x="10715" y="3408"/>
                    <a:pt x="10715" y="3774"/>
                  </a:cubicBezTo>
                  <a:cubicBezTo>
                    <a:pt x="10715" y="4211"/>
                    <a:pt x="10483" y="4550"/>
                    <a:pt x="10376" y="4684"/>
                  </a:cubicBezTo>
                  <a:lnTo>
                    <a:pt x="10126" y="4684"/>
                  </a:lnTo>
                  <a:cubicBezTo>
                    <a:pt x="10019" y="4550"/>
                    <a:pt x="9787" y="4211"/>
                    <a:pt x="9787" y="3774"/>
                  </a:cubicBezTo>
                  <a:cubicBezTo>
                    <a:pt x="9787" y="3408"/>
                    <a:pt x="10046" y="2909"/>
                    <a:pt x="10251" y="2588"/>
                  </a:cubicBezTo>
                  <a:close/>
                  <a:moveTo>
                    <a:pt x="875" y="3926"/>
                  </a:moveTo>
                  <a:cubicBezTo>
                    <a:pt x="1080" y="4247"/>
                    <a:pt x="1339" y="4747"/>
                    <a:pt x="1339" y="5112"/>
                  </a:cubicBezTo>
                  <a:cubicBezTo>
                    <a:pt x="1339" y="5550"/>
                    <a:pt x="1107" y="5888"/>
                    <a:pt x="1000" y="6022"/>
                  </a:cubicBezTo>
                  <a:lnTo>
                    <a:pt x="750" y="6022"/>
                  </a:lnTo>
                  <a:cubicBezTo>
                    <a:pt x="643" y="5888"/>
                    <a:pt x="411" y="5550"/>
                    <a:pt x="411" y="5112"/>
                  </a:cubicBezTo>
                  <a:cubicBezTo>
                    <a:pt x="411" y="4747"/>
                    <a:pt x="670" y="4247"/>
                    <a:pt x="875" y="3926"/>
                  </a:cubicBezTo>
                  <a:close/>
                  <a:moveTo>
                    <a:pt x="5335" y="11571"/>
                  </a:moveTo>
                  <a:cubicBezTo>
                    <a:pt x="5469" y="11571"/>
                    <a:pt x="5576" y="11678"/>
                    <a:pt x="5576" y="11812"/>
                  </a:cubicBezTo>
                  <a:cubicBezTo>
                    <a:pt x="5576" y="11937"/>
                    <a:pt x="5469" y="12044"/>
                    <a:pt x="5335" y="12044"/>
                  </a:cubicBezTo>
                  <a:cubicBezTo>
                    <a:pt x="5210" y="12044"/>
                    <a:pt x="5103" y="11937"/>
                    <a:pt x="5103" y="11812"/>
                  </a:cubicBezTo>
                  <a:cubicBezTo>
                    <a:pt x="5103" y="11678"/>
                    <a:pt x="5210" y="11571"/>
                    <a:pt x="5335" y="11571"/>
                  </a:cubicBezTo>
                  <a:close/>
                  <a:moveTo>
                    <a:pt x="8020" y="11571"/>
                  </a:moveTo>
                  <a:cubicBezTo>
                    <a:pt x="8145" y="11571"/>
                    <a:pt x="8252" y="11678"/>
                    <a:pt x="8252" y="11812"/>
                  </a:cubicBezTo>
                  <a:cubicBezTo>
                    <a:pt x="8252" y="11937"/>
                    <a:pt x="8145" y="12044"/>
                    <a:pt x="8020" y="12044"/>
                  </a:cubicBezTo>
                  <a:cubicBezTo>
                    <a:pt x="7887" y="12044"/>
                    <a:pt x="7780" y="11937"/>
                    <a:pt x="7780" y="11812"/>
                  </a:cubicBezTo>
                  <a:cubicBezTo>
                    <a:pt x="7780" y="11678"/>
                    <a:pt x="7887" y="11571"/>
                    <a:pt x="8020" y="11571"/>
                  </a:cubicBezTo>
                  <a:close/>
                  <a:moveTo>
                    <a:pt x="6682" y="12776"/>
                  </a:moveTo>
                  <a:lnTo>
                    <a:pt x="7075" y="13168"/>
                  </a:lnTo>
                  <a:lnTo>
                    <a:pt x="6682" y="13694"/>
                  </a:lnTo>
                  <a:lnTo>
                    <a:pt x="6281" y="13168"/>
                  </a:lnTo>
                  <a:lnTo>
                    <a:pt x="6682" y="12776"/>
                  </a:lnTo>
                  <a:close/>
                  <a:moveTo>
                    <a:pt x="5121" y="1"/>
                  </a:moveTo>
                  <a:cubicBezTo>
                    <a:pt x="4969" y="1"/>
                    <a:pt x="4871" y="170"/>
                    <a:pt x="4934" y="304"/>
                  </a:cubicBezTo>
                  <a:lnTo>
                    <a:pt x="5380" y="1196"/>
                  </a:lnTo>
                  <a:cubicBezTo>
                    <a:pt x="5416" y="1267"/>
                    <a:pt x="5487" y="1312"/>
                    <a:pt x="5567" y="1312"/>
                  </a:cubicBezTo>
                  <a:lnTo>
                    <a:pt x="6477" y="1312"/>
                  </a:lnTo>
                  <a:cubicBezTo>
                    <a:pt x="6477" y="1321"/>
                    <a:pt x="6477" y="1321"/>
                    <a:pt x="6477" y="1330"/>
                  </a:cubicBezTo>
                  <a:lnTo>
                    <a:pt x="6477" y="4863"/>
                  </a:lnTo>
                  <a:cubicBezTo>
                    <a:pt x="6477" y="5728"/>
                    <a:pt x="5763" y="6468"/>
                    <a:pt x="4898" y="6468"/>
                  </a:cubicBezTo>
                  <a:cubicBezTo>
                    <a:pt x="4104" y="6459"/>
                    <a:pt x="3444" y="5871"/>
                    <a:pt x="3346" y="5103"/>
                  </a:cubicBezTo>
                  <a:lnTo>
                    <a:pt x="3783" y="5103"/>
                  </a:lnTo>
                  <a:cubicBezTo>
                    <a:pt x="3881" y="5103"/>
                    <a:pt x="3970" y="5032"/>
                    <a:pt x="3988" y="4934"/>
                  </a:cubicBezTo>
                  <a:cubicBezTo>
                    <a:pt x="4024" y="4800"/>
                    <a:pt x="3917" y="4684"/>
                    <a:pt x="3792" y="4684"/>
                  </a:cubicBezTo>
                  <a:lnTo>
                    <a:pt x="3747" y="4684"/>
                  </a:lnTo>
                  <a:cubicBezTo>
                    <a:pt x="3872" y="4461"/>
                    <a:pt x="3997" y="4149"/>
                    <a:pt x="3997" y="3774"/>
                  </a:cubicBezTo>
                  <a:cubicBezTo>
                    <a:pt x="3997" y="3052"/>
                    <a:pt x="3319" y="2133"/>
                    <a:pt x="3283" y="2097"/>
                  </a:cubicBezTo>
                  <a:cubicBezTo>
                    <a:pt x="3243" y="2039"/>
                    <a:pt x="3181" y="2010"/>
                    <a:pt x="3118" y="2010"/>
                  </a:cubicBezTo>
                  <a:cubicBezTo>
                    <a:pt x="3056" y="2010"/>
                    <a:pt x="2993" y="2039"/>
                    <a:pt x="2953" y="2097"/>
                  </a:cubicBezTo>
                  <a:cubicBezTo>
                    <a:pt x="2927" y="2133"/>
                    <a:pt x="2240" y="3052"/>
                    <a:pt x="2240" y="3774"/>
                  </a:cubicBezTo>
                  <a:cubicBezTo>
                    <a:pt x="2240" y="4149"/>
                    <a:pt x="2365" y="4461"/>
                    <a:pt x="2489" y="4684"/>
                  </a:cubicBezTo>
                  <a:lnTo>
                    <a:pt x="2463" y="4684"/>
                  </a:lnTo>
                  <a:cubicBezTo>
                    <a:pt x="2356" y="4684"/>
                    <a:pt x="2257" y="4764"/>
                    <a:pt x="2240" y="4863"/>
                  </a:cubicBezTo>
                  <a:cubicBezTo>
                    <a:pt x="2231" y="4996"/>
                    <a:pt x="2329" y="5103"/>
                    <a:pt x="2454" y="5103"/>
                  </a:cubicBezTo>
                  <a:lnTo>
                    <a:pt x="2918" y="5103"/>
                  </a:lnTo>
                  <a:cubicBezTo>
                    <a:pt x="3025" y="6103"/>
                    <a:pt x="3872" y="6879"/>
                    <a:pt x="4898" y="6879"/>
                  </a:cubicBezTo>
                  <a:cubicBezTo>
                    <a:pt x="5540" y="6879"/>
                    <a:pt x="6111" y="6575"/>
                    <a:pt x="6477" y="6112"/>
                  </a:cubicBezTo>
                  <a:lnTo>
                    <a:pt x="6477" y="6192"/>
                  </a:lnTo>
                  <a:cubicBezTo>
                    <a:pt x="6477" y="7683"/>
                    <a:pt x="5281" y="8913"/>
                    <a:pt x="3795" y="8913"/>
                  </a:cubicBezTo>
                  <a:cubicBezTo>
                    <a:pt x="3779" y="8913"/>
                    <a:pt x="3763" y="8913"/>
                    <a:pt x="3747" y="8913"/>
                  </a:cubicBezTo>
                  <a:cubicBezTo>
                    <a:pt x="2356" y="8895"/>
                    <a:pt x="1214" y="7807"/>
                    <a:pt x="1107" y="6442"/>
                  </a:cubicBezTo>
                  <a:lnTo>
                    <a:pt x="1553" y="6442"/>
                  </a:lnTo>
                  <a:cubicBezTo>
                    <a:pt x="1651" y="6442"/>
                    <a:pt x="1740" y="6370"/>
                    <a:pt x="1767" y="6272"/>
                  </a:cubicBezTo>
                  <a:cubicBezTo>
                    <a:pt x="1794" y="6138"/>
                    <a:pt x="1687" y="6022"/>
                    <a:pt x="1562" y="6022"/>
                  </a:cubicBezTo>
                  <a:lnTo>
                    <a:pt x="1526" y="6022"/>
                  </a:lnTo>
                  <a:cubicBezTo>
                    <a:pt x="1642" y="5799"/>
                    <a:pt x="1767" y="5487"/>
                    <a:pt x="1767" y="5112"/>
                  </a:cubicBezTo>
                  <a:cubicBezTo>
                    <a:pt x="1767" y="4381"/>
                    <a:pt x="1089" y="3471"/>
                    <a:pt x="1062" y="3426"/>
                  </a:cubicBezTo>
                  <a:cubicBezTo>
                    <a:pt x="1017" y="3373"/>
                    <a:pt x="953" y="3346"/>
                    <a:pt x="889" y="3346"/>
                  </a:cubicBezTo>
                  <a:cubicBezTo>
                    <a:pt x="826" y="3346"/>
                    <a:pt x="763" y="3373"/>
                    <a:pt x="723" y="3426"/>
                  </a:cubicBezTo>
                  <a:cubicBezTo>
                    <a:pt x="696" y="3471"/>
                    <a:pt x="18" y="4381"/>
                    <a:pt x="18" y="5112"/>
                  </a:cubicBezTo>
                  <a:cubicBezTo>
                    <a:pt x="18" y="5487"/>
                    <a:pt x="134" y="5799"/>
                    <a:pt x="259" y="6022"/>
                  </a:cubicBezTo>
                  <a:lnTo>
                    <a:pt x="232" y="6022"/>
                  </a:lnTo>
                  <a:cubicBezTo>
                    <a:pt x="125" y="6022"/>
                    <a:pt x="27" y="6094"/>
                    <a:pt x="18" y="6201"/>
                  </a:cubicBezTo>
                  <a:cubicBezTo>
                    <a:pt x="0" y="6326"/>
                    <a:pt x="99" y="6442"/>
                    <a:pt x="223" y="6442"/>
                  </a:cubicBezTo>
                  <a:lnTo>
                    <a:pt x="687" y="6442"/>
                  </a:lnTo>
                  <a:cubicBezTo>
                    <a:pt x="794" y="8056"/>
                    <a:pt x="2141" y="9332"/>
                    <a:pt x="3792" y="9332"/>
                  </a:cubicBezTo>
                  <a:cubicBezTo>
                    <a:pt x="4934" y="9332"/>
                    <a:pt x="5933" y="8708"/>
                    <a:pt x="6477" y="7780"/>
                  </a:cubicBezTo>
                  <a:lnTo>
                    <a:pt x="6477" y="9823"/>
                  </a:lnTo>
                  <a:cubicBezTo>
                    <a:pt x="5781" y="9921"/>
                    <a:pt x="5228" y="10474"/>
                    <a:pt x="5148" y="11179"/>
                  </a:cubicBezTo>
                  <a:cubicBezTo>
                    <a:pt x="4862" y="11268"/>
                    <a:pt x="4666" y="11544"/>
                    <a:pt x="4693" y="11857"/>
                  </a:cubicBezTo>
                  <a:cubicBezTo>
                    <a:pt x="4720" y="12169"/>
                    <a:pt x="4969" y="12419"/>
                    <a:pt x="5273" y="12445"/>
                  </a:cubicBezTo>
                  <a:cubicBezTo>
                    <a:pt x="5299" y="12448"/>
                    <a:pt x="5324" y="12450"/>
                    <a:pt x="5349" y="12450"/>
                  </a:cubicBezTo>
                  <a:cubicBezTo>
                    <a:pt x="5708" y="12450"/>
                    <a:pt x="6004" y="12161"/>
                    <a:pt x="6004" y="11803"/>
                  </a:cubicBezTo>
                  <a:cubicBezTo>
                    <a:pt x="6004" y="11518"/>
                    <a:pt x="5817" y="11277"/>
                    <a:pt x="5567" y="11188"/>
                  </a:cubicBezTo>
                  <a:cubicBezTo>
                    <a:pt x="5639" y="10706"/>
                    <a:pt x="6004" y="10331"/>
                    <a:pt x="6477" y="10242"/>
                  </a:cubicBezTo>
                  <a:lnTo>
                    <a:pt x="6477" y="12383"/>
                  </a:lnTo>
                  <a:lnTo>
                    <a:pt x="5870" y="12990"/>
                  </a:lnTo>
                  <a:cubicBezTo>
                    <a:pt x="5790" y="13061"/>
                    <a:pt x="5790" y="13177"/>
                    <a:pt x="5844" y="13257"/>
                  </a:cubicBezTo>
                  <a:lnTo>
                    <a:pt x="6513" y="14149"/>
                  </a:lnTo>
                  <a:cubicBezTo>
                    <a:pt x="6557" y="14207"/>
                    <a:pt x="6622" y="14236"/>
                    <a:pt x="6686" y="14236"/>
                  </a:cubicBezTo>
                  <a:cubicBezTo>
                    <a:pt x="6749" y="14236"/>
                    <a:pt x="6812" y="14207"/>
                    <a:pt x="6852" y="14149"/>
                  </a:cubicBezTo>
                  <a:lnTo>
                    <a:pt x="7521" y="13257"/>
                  </a:lnTo>
                  <a:cubicBezTo>
                    <a:pt x="7583" y="13177"/>
                    <a:pt x="7574" y="13061"/>
                    <a:pt x="7503" y="12990"/>
                  </a:cubicBezTo>
                  <a:lnTo>
                    <a:pt x="6896" y="12383"/>
                  </a:lnTo>
                  <a:lnTo>
                    <a:pt x="6896" y="10242"/>
                  </a:lnTo>
                  <a:cubicBezTo>
                    <a:pt x="7360" y="10331"/>
                    <a:pt x="7726" y="10706"/>
                    <a:pt x="7797" y="11188"/>
                  </a:cubicBezTo>
                  <a:cubicBezTo>
                    <a:pt x="7530" y="11286"/>
                    <a:pt x="7334" y="11553"/>
                    <a:pt x="7369" y="11866"/>
                  </a:cubicBezTo>
                  <a:cubicBezTo>
                    <a:pt x="7396" y="12169"/>
                    <a:pt x="7646" y="12419"/>
                    <a:pt x="7949" y="12445"/>
                  </a:cubicBezTo>
                  <a:cubicBezTo>
                    <a:pt x="7975" y="12448"/>
                    <a:pt x="8000" y="12450"/>
                    <a:pt x="8026" y="12450"/>
                  </a:cubicBezTo>
                  <a:cubicBezTo>
                    <a:pt x="8384" y="12450"/>
                    <a:pt x="8672" y="12161"/>
                    <a:pt x="8672" y="11803"/>
                  </a:cubicBezTo>
                  <a:cubicBezTo>
                    <a:pt x="8672" y="11509"/>
                    <a:pt x="8484" y="11259"/>
                    <a:pt x="8217" y="11179"/>
                  </a:cubicBezTo>
                  <a:cubicBezTo>
                    <a:pt x="8136" y="10474"/>
                    <a:pt x="7592" y="9921"/>
                    <a:pt x="6896" y="9823"/>
                  </a:cubicBezTo>
                  <a:lnTo>
                    <a:pt x="6896" y="7780"/>
                  </a:lnTo>
                  <a:cubicBezTo>
                    <a:pt x="7432" y="8708"/>
                    <a:pt x="8431" y="9332"/>
                    <a:pt x="9582" y="9332"/>
                  </a:cubicBezTo>
                  <a:cubicBezTo>
                    <a:pt x="10331" y="9332"/>
                    <a:pt x="11054" y="9064"/>
                    <a:pt x="11616" y="8574"/>
                  </a:cubicBezTo>
                  <a:cubicBezTo>
                    <a:pt x="11705" y="8502"/>
                    <a:pt x="11714" y="8369"/>
                    <a:pt x="11633" y="8279"/>
                  </a:cubicBezTo>
                  <a:cubicBezTo>
                    <a:pt x="11595" y="8231"/>
                    <a:pt x="11538" y="8206"/>
                    <a:pt x="11480" y="8206"/>
                  </a:cubicBezTo>
                  <a:cubicBezTo>
                    <a:pt x="11431" y="8206"/>
                    <a:pt x="11380" y="8225"/>
                    <a:pt x="11339" y="8261"/>
                  </a:cubicBezTo>
                  <a:cubicBezTo>
                    <a:pt x="10848" y="8681"/>
                    <a:pt x="10224" y="8913"/>
                    <a:pt x="9582" y="8913"/>
                  </a:cubicBezTo>
                  <a:cubicBezTo>
                    <a:pt x="8101" y="8913"/>
                    <a:pt x="6896" y="7708"/>
                    <a:pt x="6896" y="6227"/>
                  </a:cubicBezTo>
                  <a:lnTo>
                    <a:pt x="6896" y="6112"/>
                  </a:lnTo>
                  <a:cubicBezTo>
                    <a:pt x="7253" y="6575"/>
                    <a:pt x="7824" y="6879"/>
                    <a:pt x="8467" y="6879"/>
                  </a:cubicBezTo>
                  <a:cubicBezTo>
                    <a:pt x="9492" y="6879"/>
                    <a:pt x="10340" y="6103"/>
                    <a:pt x="10447" y="5103"/>
                  </a:cubicBezTo>
                  <a:lnTo>
                    <a:pt x="10911" y="5103"/>
                  </a:lnTo>
                  <a:cubicBezTo>
                    <a:pt x="11009" y="5103"/>
                    <a:pt x="11098" y="5032"/>
                    <a:pt x="11116" y="4934"/>
                  </a:cubicBezTo>
                  <a:cubicBezTo>
                    <a:pt x="11152" y="4800"/>
                    <a:pt x="11045" y="4684"/>
                    <a:pt x="10920" y="4684"/>
                  </a:cubicBezTo>
                  <a:lnTo>
                    <a:pt x="10875" y="4684"/>
                  </a:lnTo>
                  <a:cubicBezTo>
                    <a:pt x="11000" y="4461"/>
                    <a:pt x="11125" y="4149"/>
                    <a:pt x="11125" y="3774"/>
                  </a:cubicBezTo>
                  <a:cubicBezTo>
                    <a:pt x="11125" y="3052"/>
                    <a:pt x="10447" y="2133"/>
                    <a:pt x="10411" y="2097"/>
                  </a:cubicBezTo>
                  <a:cubicBezTo>
                    <a:pt x="10371" y="2039"/>
                    <a:pt x="10309" y="2010"/>
                    <a:pt x="10246" y="2010"/>
                  </a:cubicBezTo>
                  <a:cubicBezTo>
                    <a:pt x="10184" y="2010"/>
                    <a:pt x="10121" y="2039"/>
                    <a:pt x="10081" y="2097"/>
                  </a:cubicBezTo>
                  <a:cubicBezTo>
                    <a:pt x="10054" y="2133"/>
                    <a:pt x="9368" y="3052"/>
                    <a:pt x="9368" y="3774"/>
                  </a:cubicBezTo>
                  <a:cubicBezTo>
                    <a:pt x="9368" y="4149"/>
                    <a:pt x="9492" y="4461"/>
                    <a:pt x="9617" y="4684"/>
                  </a:cubicBezTo>
                  <a:lnTo>
                    <a:pt x="9591" y="4684"/>
                  </a:lnTo>
                  <a:cubicBezTo>
                    <a:pt x="9484" y="4684"/>
                    <a:pt x="9385" y="4764"/>
                    <a:pt x="9376" y="4863"/>
                  </a:cubicBezTo>
                  <a:cubicBezTo>
                    <a:pt x="9359" y="4996"/>
                    <a:pt x="9457" y="5103"/>
                    <a:pt x="9582" y="5103"/>
                  </a:cubicBezTo>
                  <a:lnTo>
                    <a:pt x="10028" y="5103"/>
                  </a:lnTo>
                  <a:cubicBezTo>
                    <a:pt x="9921" y="5871"/>
                    <a:pt x="9260" y="6459"/>
                    <a:pt x="8467" y="6468"/>
                  </a:cubicBezTo>
                  <a:cubicBezTo>
                    <a:pt x="7601" y="6468"/>
                    <a:pt x="6896" y="5728"/>
                    <a:pt x="6896" y="4863"/>
                  </a:cubicBezTo>
                  <a:lnTo>
                    <a:pt x="6896" y="1330"/>
                  </a:lnTo>
                  <a:cubicBezTo>
                    <a:pt x="6896" y="1321"/>
                    <a:pt x="6887" y="1321"/>
                    <a:pt x="6887" y="1312"/>
                  </a:cubicBezTo>
                  <a:lnTo>
                    <a:pt x="7797" y="1312"/>
                  </a:lnTo>
                  <a:cubicBezTo>
                    <a:pt x="7878" y="1312"/>
                    <a:pt x="7949" y="1267"/>
                    <a:pt x="7985" y="1196"/>
                  </a:cubicBezTo>
                  <a:lnTo>
                    <a:pt x="8431" y="304"/>
                  </a:lnTo>
                  <a:cubicBezTo>
                    <a:pt x="8502" y="170"/>
                    <a:pt x="8395" y="1"/>
                    <a:pt x="82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70" name="Google Shape;4070;p45"/>
            <p:cNvSpPr/>
            <p:nvPr/>
          </p:nvSpPr>
          <p:spPr>
            <a:xfrm>
              <a:off x="1535450" y="2967375"/>
              <a:ext cx="44200" cy="111925"/>
            </a:xfrm>
            <a:custGeom>
              <a:avLst/>
              <a:gdLst/>
              <a:ahLst/>
              <a:cxnLst/>
              <a:rect l="l" t="t" r="r" b="b"/>
              <a:pathLst>
                <a:path w="1768" h="4477" extrusionOk="0">
                  <a:moveTo>
                    <a:pt x="875" y="587"/>
                  </a:moveTo>
                  <a:cubicBezTo>
                    <a:pt x="1080" y="908"/>
                    <a:pt x="1339" y="1399"/>
                    <a:pt x="1339" y="1773"/>
                  </a:cubicBezTo>
                  <a:cubicBezTo>
                    <a:pt x="1339" y="2211"/>
                    <a:pt x="1107" y="2549"/>
                    <a:pt x="1000" y="2683"/>
                  </a:cubicBezTo>
                  <a:lnTo>
                    <a:pt x="750" y="2683"/>
                  </a:lnTo>
                  <a:cubicBezTo>
                    <a:pt x="643" y="2549"/>
                    <a:pt x="420" y="2211"/>
                    <a:pt x="420" y="1773"/>
                  </a:cubicBezTo>
                  <a:cubicBezTo>
                    <a:pt x="420" y="1399"/>
                    <a:pt x="670" y="908"/>
                    <a:pt x="875" y="587"/>
                  </a:cubicBezTo>
                  <a:close/>
                  <a:moveTo>
                    <a:pt x="878" y="0"/>
                  </a:moveTo>
                  <a:cubicBezTo>
                    <a:pt x="815" y="0"/>
                    <a:pt x="750" y="29"/>
                    <a:pt x="705" y="87"/>
                  </a:cubicBezTo>
                  <a:cubicBezTo>
                    <a:pt x="679" y="123"/>
                    <a:pt x="1" y="1042"/>
                    <a:pt x="1" y="1773"/>
                  </a:cubicBezTo>
                  <a:cubicBezTo>
                    <a:pt x="1" y="2148"/>
                    <a:pt x="117" y="2460"/>
                    <a:pt x="242" y="2683"/>
                  </a:cubicBezTo>
                  <a:lnTo>
                    <a:pt x="206" y="2683"/>
                  </a:lnTo>
                  <a:cubicBezTo>
                    <a:pt x="90" y="2683"/>
                    <a:pt x="1" y="2773"/>
                    <a:pt x="1" y="2888"/>
                  </a:cubicBezTo>
                  <a:cubicBezTo>
                    <a:pt x="1" y="3004"/>
                    <a:pt x="206" y="3067"/>
                    <a:pt x="206" y="3067"/>
                  </a:cubicBezTo>
                  <a:lnTo>
                    <a:pt x="661" y="3067"/>
                  </a:lnTo>
                  <a:cubicBezTo>
                    <a:pt x="661" y="3067"/>
                    <a:pt x="527" y="3834"/>
                    <a:pt x="349" y="4164"/>
                  </a:cubicBezTo>
                  <a:cubicBezTo>
                    <a:pt x="286" y="4271"/>
                    <a:pt x="331" y="4396"/>
                    <a:pt x="429" y="4450"/>
                  </a:cubicBezTo>
                  <a:cubicBezTo>
                    <a:pt x="465" y="4468"/>
                    <a:pt x="500" y="4476"/>
                    <a:pt x="527" y="4476"/>
                  </a:cubicBezTo>
                  <a:cubicBezTo>
                    <a:pt x="607" y="4476"/>
                    <a:pt x="679" y="4432"/>
                    <a:pt x="714" y="4360"/>
                  </a:cubicBezTo>
                  <a:cubicBezTo>
                    <a:pt x="920" y="3977"/>
                    <a:pt x="1080" y="3103"/>
                    <a:pt x="1080" y="3103"/>
                  </a:cubicBezTo>
                  <a:lnTo>
                    <a:pt x="1535" y="3103"/>
                  </a:lnTo>
                  <a:cubicBezTo>
                    <a:pt x="1642" y="3103"/>
                    <a:pt x="1740" y="3022"/>
                    <a:pt x="1749" y="2915"/>
                  </a:cubicBezTo>
                  <a:cubicBezTo>
                    <a:pt x="1767" y="2790"/>
                    <a:pt x="1669" y="2683"/>
                    <a:pt x="1544" y="2683"/>
                  </a:cubicBezTo>
                  <a:lnTo>
                    <a:pt x="1508" y="2683"/>
                  </a:lnTo>
                  <a:cubicBezTo>
                    <a:pt x="1508" y="2683"/>
                    <a:pt x="1758" y="2148"/>
                    <a:pt x="1758" y="1773"/>
                  </a:cubicBezTo>
                  <a:cubicBezTo>
                    <a:pt x="1758" y="1042"/>
                    <a:pt x="1071" y="123"/>
                    <a:pt x="1044" y="87"/>
                  </a:cubicBezTo>
                  <a:cubicBezTo>
                    <a:pt x="1004" y="29"/>
                    <a:pt x="942" y="0"/>
                    <a:pt x="8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grpSp>
        <p:nvGrpSpPr>
          <p:cNvPr id="4071" name="Google Shape;4071;p45"/>
          <p:cNvGrpSpPr/>
          <p:nvPr/>
        </p:nvGrpSpPr>
        <p:grpSpPr>
          <a:xfrm>
            <a:off x="2383362" y="3418988"/>
            <a:ext cx="356425" cy="356425"/>
            <a:chOff x="4174075" y="2318975"/>
            <a:chExt cx="356425" cy="356425"/>
          </a:xfrm>
        </p:grpSpPr>
        <p:sp>
          <p:nvSpPr>
            <p:cNvPr id="4072" name="Google Shape;4072;p45"/>
            <p:cNvSpPr/>
            <p:nvPr/>
          </p:nvSpPr>
          <p:spPr>
            <a:xfrm>
              <a:off x="4431000" y="2586400"/>
              <a:ext cx="77200" cy="66025"/>
            </a:xfrm>
            <a:custGeom>
              <a:avLst/>
              <a:gdLst/>
              <a:ahLst/>
              <a:cxnLst/>
              <a:rect l="l" t="t" r="r" b="b"/>
              <a:pathLst>
                <a:path w="3088" h="2641" extrusionOk="0">
                  <a:moveTo>
                    <a:pt x="2668" y="419"/>
                  </a:moveTo>
                  <a:lnTo>
                    <a:pt x="2668" y="2230"/>
                  </a:lnTo>
                  <a:lnTo>
                    <a:pt x="411" y="2230"/>
                  </a:lnTo>
                  <a:lnTo>
                    <a:pt x="411" y="419"/>
                  </a:lnTo>
                  <a:close/>
                  <a:moveTo>
                    <a:pt x="206" y="0"/>
                  </a:moveTo>
                  <a:cubicBezTo>
                    <a:pt x="90" y="0"/>
                    <a:pt x="1" y="89"/>
                    <a:pt x="1" y="205"/>
                  </a:cubicBezTo>
                  <a:lnTo>
                    <a:pt x="1" y="2435"/>
                  </a:lnTo>
                  <a:cubicBezTo>
                    <a:pt x="1" y="2551"/>
                    <a:pt x="90" y="2641"/>
                    <a:pt x="206" y="2641"/>
                  </a:cubicBezTo>
                  <a:lnTo>
                    <a:pt x="2882" y="2641"/>
                  </a:lnTo>
                  <a:cubicBezTo>
                    <a:pt x="2998" y="2641"/>
                    <a:pt x="3087" y="2551"/>
                    <a:pt x="3087" y="2435"/>
                  </a:cubicBezTo>
                  <a:lnTo>
                    <a:pt x="3087" y="205"/>
                  </a:lnTo>
                  <a:cubicBezTo>
                    <a:pt x="3087" y="89"/>
                    <a:pt x="2998" y="0"/>
                    <a:pt x="28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73" name="Google Shape;4073;p45"/>
            <p:cNvSpPr/>
            <p:nvPr/>
          </p:nvSpPr>
          <p:spPr>
            <a:xfrm>
              <a:off x="4431000" y="2508325"/>
              <a:ext cx="77200" cy="66275"/>
            </a:xfrm>
            <a:custGeom>
              <a:avLst/>
              <a:gdLst/>
              <a:ahLst/>
              <a:cxnLst/>
              <a:rect l="l" t="t" r="r" b="b"/>
              <a:pathLst>
                <a:path w="3088" h="2651" extrusionOk="0">
                  <a:moveTo>
                    <a:pt x="2668" y="420"/>
                  </a:moveTo>
                  <a:lnTo>
                    <a:pt x="2668" y="2231"/>
                  </a:lnTo>
                  <a:lnTo>
                    <a:pt x="411" y="2231"/>
                  </a:lnTo>
                  <a:lnTo>
                    <a:pt x="411" y="420"/>
                  </a:lnTo>
                  <a:close/>
                  <a:moveTo>
                    <a:pt x="206" y="1"/>
                  </a:moveTo>
                  <a:cubicBezTo>
                    <a:pt x="90" y="1"/>
                    <a:pt x="1" y="99"/>
                    <a:pt x="1" y="215"/>
                  </a:cubicBezTo>
                  <a:lnTo>
                    <a:pt x="1" y="2436"/>
                  </a:lnTo>
                  <a:cubicBezTo>
                    <a:pt x="1" y="2552"/>
                    <a:pt x="90" y="2650"/>
                    <a:pt x="206" y="2650"/>
                  </a:cubicBezTo>
                  <a:lnTo>
                    <a:pt x="2882" y="2650"/>
                  </a:lnTo>
                  <a:cubicBezTo>
                    <a:pt x="2998" y="2650"/>
                    <a:pt x="3087" y="2552"/>
                    <a:pt x="3087" y="2436"/>
                  </a:cubicBezTo>
                  <a:lnTo>
                    <a:pt x="3087" y="215"/>
                  </a:lnTo>
                  <a:cubicBezTo>
                    <a:pt x="3087" y="99"/>
                    <a:pt x="2998" y="1"/>
                    <a:pt x="28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74" name="Google Shape;4074;p45"/>
            <p:cNvSpPr/>
            <p:nvPr/>
          </p:nvSpPr>
          <p:spPr>
            <a:xfrm>
              <a:off x="4250800" y="2500800"/>
              <a:ext cx="98375" cy="97150"/>
            </a:xfrm>
            <a:custGeom>
              <a:avLst/>
              <a:gdLst/>
              <a:ahLst/>
              <a:cxnLst/>
              <a:rect l="l" t="t" r="r" b="b"/>
              <a:pathLst>
                <a:path w="3935" h="3886" extrusionOk="0">
                  <a:moveTo>
                    <a:pt x="1811" y="507"/>
                  </a:moveTo>
                  <a:lnTo>
                    <a:pt x="3408" y="2104"/>
                  </a:lnTo>
                  <a:lnTo>
                    <a:pt x="2124" y="3388"/>
                  </a:lnTo>
                  <a:lnTo>
                    <a:pt x="527" y="1783"/>
                  </a:lnTo>
                  <a:lnTo>
                    <a:pt x="1811" y="507"/>
                  </a:lnTo>
                  <a:close/>
                  <a:moveTo>
                    <a:pt x="1807" y="1"/>
                  </a:moveTo>
                  <a:cubicBezTo>
                    <a:pt x="1753" y="1"/>
                    <a:pt x="1700" y="21"/>
                    <a:pt x="1660" y="61"/>
                  </a:cubicBezTo>
                  <a:lnTo>
                    <a:pt x="81" y="1640"/>
                  </a:lnTo>
                  <a:cubicBezTo>
                    <a:pt x="0" y="1720"/>
                    <a:pt x="0" y="1854"/>
                    <a:pt x="81" y="1934"/>
                  </a:cubicBezTo>
                  <a:lnTo>
                    <a:pt x="1981" y="3825"/>
                  </a:lnTo>
                  <a:cubicBezTo>
                    <a:pt x="2021" y="3866"/>
                    <a:pt x="2075" y="3886"/>
                    <a:pt x="2128" y="3886"/>
                  </a:cubicBezTo>
                  <a:cubicBezTo>
                    <a:pt x="2182" y="3886"/>
                    <a:pt x="2235" y="3866"/>
                    <a:pt x="2275" y="3825"/>
                  </a:cubicBezTo>
                  <a:lnTo>
                    <a:pt x="3854" y="2246"/>
                  </a:lnTo>
                  <a:cubicBezTo>
                    <a:pt x="3935" y="2166"/>
                    <a:pt x="3935" y="2032"/>
                    <a:pt x="3854" y="1952"/>
                  </a:cubicBezTo>
                  <a:lnTo>
                    <a:pt x="1954" y="61"/>
                  </a:lnTo>
                  <a:cubicBezTo>
                    <a:pt x="1914" y="21"/>
                    <a:pt x="1860" y="1"/>
                    <a:pt x="18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75" name="Google Shape;4075;p45"/>
            <p:cNvSpPr/>
            <p:nvPr/>
          </p:nvSpPr>
          <p:spPr>
            <a:xfrm>
              <a:off x="4306100" y="2445500"/>
              <a:ext cx="98400" cy="97375"/>
            </a:xfrm>
            <a:custGeom>
              <a:avLst/>
              <a:gdLst/>
              <a:ahLst/>
              <a:cxnLst/>
              <a:rect l="l" t="t" r="r" b="b"/>
              <a:pathLst>
                <a:path w="3936" h="3895" extrusionOk="0">
                  <a:moveTo>
                    <a:pt x="1803" y="506"/>
                  </a:moveTo>
                  <a:lnTo>
                    <a:pt x="3409" y="2103"/>
                  </a:lnTo>
                  <a:lnTo>
                    <a:pt x="2124" y="3388"/>
                  </a:lnTo>
                  <a:lnTo>
                    <a:pt x="527" y="1791"/>
                  </a:lnTo>
                  <a:lnTo>
                    <a:pt x="1803" y="506"/>
                  </a:lnTo>
                  <a:close/>
                  <a:moveTo>
                    <a:pt x="1807" y="0"/>
                  </a:moveTo>
                  <a:cubicBezTo>
                    <a:pt x="1754" y="0"/>
                    <a:pt x="1700" y="20"/>
                    <a:pt x="1660" y="60"/>
                  </a:cubicBezTo>
                  <a:lnTo>
                    <a:pt x="81" y="1639"/>
                  </a:lnTo>
                  <a:cubicBezTo>
                    <a:pt x="1" y="1720"/>
                    <a:pt x="1" y="1854"/>
                    <a:pt x="81" y="1934"/>
                  </a:cubicBezTo>
                  <a:lnTo>
                    <a:pt x="1972" y="3834"/>
                  </a:lnTo>
                  <a:cubicBezTo>
                    <a:pt x="2013" y="3874"/>
                    <a:pt x="2066" y="3894"/>
                    <a:pt x="2120" y="3894"/>
                  </a:cubicBezTo>
                  <a:cubicBezTo>
                    <a:pt x="2173" y="3894"/>
                    <a:pt x="2227" y="3874"/>
                    <a:pt x="2267" y="3834"/>
                  </a:cubicBezTo>
                  <a:lnTo>
                    <a:pt x="3846" y="2255"/>
                  </a:lnTo>
                  <a:cubicBezTo>
                    <a:pt x="3935" y="2166"/>
                    <a:pt x="3935" y="2041"/>
                    <a:pt x="3846" y="1952"/>
                  </a:cubicBezTo>
                  <a:lnTo>
                    <a:pt x="1955" y="60"/>
                  </a:lnTo>
                  <a:cubicBezTo>
                    <a:pt x="1914" y="20"/>
                    <a:pt x="1861" y="0"/>
                    <a:pt x="18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76" name="Google Shape;4076;p45"/>
            <p:cNvSpPr/>
            <p:nvPr/>
          </p:nvSpPr>
          <p:spPr>
            <a:xfrm>
              <a:off x="4174075" y="2318975"/>
              <a:ext cx="356425" cy="356425"/>
            </a:xfrm>
            <a:custGeom>
              <a:avLst/>
              <a:gdLst/>
              <a:ahLst/>
              <a:cxnLst/>
              <a:rect l="l" t="t" r="r" b="b"/>
              <a:pathLst>
                <a:path w="14257" h="14257" extrusionOk="0">
                  <a:moveTo>
                    <a:pt x="10822" y="4872"/>
                  </a:moveTo>
                  <a:cubicBezTo>
                    <a:pt x="10831" y="4889"/>
                    <a:pt x="10840" y="4907"/>
                    <a:pt x="10858" y="4916"/>
                  </a:cubicBezTo>
                  <a:lnTo>
                    <a:pt x="10893" y="4961"/>
                  </a:lnTo>
                  <a:lnTo>
                    <a:pt x="9618" y="6245"/>
                  </a:lnTo>
                  <a:lnTo>
                    <a:pt x="8244" y="4872"/>
                  </a:lnTo>
                  <a:close/>
                  <a:moveTo>
                    <a:pt x="12945" y="4872"/>
                  </a:moveTo>
                  <a:lnTo>
                    <a:pt x="12945" y="6683"/>
                  </a:lnTo>
                  <a:lnTo>
                    <a:pt x="11018" y="6683"/>
                  </a:lnTo>
                  <a:lnTo>
                    <a:pt x="12829" y="4881"/>
                  </a:lnTo>
                  <a:cubicBezTo>
                    <a:pt x="12829" y="4881"/>
                    <a:pt x="12829" y="4881"/>
                    <a:pt x="12829" y="4872"/>
                  </a:cubicBezTo>
                  <a:close/>
                  <a:moveTo>
                    <a:pt x="12285" y="4827"/>
                  </a:moveTo>
                  <a:lnTo>
                    <a:pt x="5193" y="11919"/>
                  </a:lnTo>
                  <a:lnTo>
                    <a:pt x="2329" y="9064"/>
                  </a:lnTo>
                  <a:lnTo>
                    <a:pt x="6522" y="4872"/>
                  </a:lnTo>
                  <a:lnTo>
                    <a:pt x="7664" y="4872"/>
                  </a:lnTo>
                  <a:cubicBezTo>
                    <a:pt x="7673" y="4889"/>
                    <a:pt x="9466" y="6683"/>
                    <a:pt x="9466" y="6683"/>
                  </a:cubicBezTo>
                  <a:cubicBezTo>
                    <a:pt x="9506" y="6723"/>
                    <a:pt x="9560" y="6743"/>
                    <a:pt x="9613" y="6743"/>
                  </a:cubicBezTo>
                  <a:cubicBezTo>
                    <a:pt x="9667" y="6743"/>
                    <a:pt x="9720" y="6723"/>
                    <a:pt x="9760" y="6683"/>
                  </a:cubicBezTo>
                  <a:lnTo>
                    <a:pt x="11339" y="5104"/>
                  </a:lnTo>
                  <a:cubicBezTo>
                    <a:pt x="11402" y="5041"/>
                    <a:pt x="11420" y="4952"/>
                    <a:pt x="11384" y="4872"/>
                  </a:cubicBezTo>
                  <a:lnTo>
                    <a:pt x="11821" y="4872"/>
                  </a:lnTo>
                  <a:cubicBezTo>
                    <a:pt x="11982" y="4872"/>
                    <a:pt x="12133" y="4863"/>
                    <a:pt x="12285" y="4827"/>
                  </a:cubicBezTo>
                  <a:close/>
                  <a:moveTo>
                    <a:pt x="13837" y="3801"/>
                  </a:moveTo>
                  <a:lnTo>
                    <a:pt x="13837" y="13810"/>
                  </a:lnTo>
                  <a:lnTo>
                    <a:pt x="9805" y="13810"/>
                  </a:lnTo>
                  <a:lnTo>
                    <a:pt x="9805" y="7923"/>
                  </a:lnTo>
                  <a:cubicBezTo>
                    <a:pt x="9805" y="7914"/>
                    <a:pt x="9796" y="7914"/>
                    <a:pt x="9796" y="7905"/>
                  </a:cubicBezTo>
                  <a:lnTo>
                    <a:pt x="10608" y="7102"/>
                  </a:lnTo>
                  <a:lnTo>
                    <a:pt x="13159" y="7102"/>
                  </a:lnTo>
                  <a:cubicBezTo>
                    <a:pt x="13275" y="7102"/>
                    <a:pt x="13364" y="7013"/>
                    <a:pt x="13364" y="6897"/>
                  </a:cubicBezTo>
                  <a:lnTo>
                    <a:pt x="13364" y="4666"/>
                  </a:lnTo>
                  <a:cubicBezTo>
                    <a:pt x="13364" y="4559"/>
                    <a:pt x="13284" y="4470"/>
                    <a:pt x="13177" y="4461"/>
                  </a:cubicBezTo>
                  <a:cubicBezTo>
                    <a:pt x="13436" y="4283"/>
                    <a:pt x="13659" y="4060"/>
                    <a:pt x="13837" y="3801"/>
                  </a:cubicBezTo>
                  <a:close/>
                  <a:moveTo>
                    <a:pt x="206" y="1"/>
                  </a:moveTo>
                  <a:cubicBezTo>
                    <a:pt x="90" y="1"/>
                    <a:pt x="1" y="99"/>
                    <a:pt x="1" y="215"/>
                  </a:cubicBezTo>
                  <a:lnTo>
                    <a:pt x="1" y="4666"/>
                  </a:lnTo>
                  <a:cubicBezTo>
                    <a:pt x="1" y="4782"/>
                    <a:pt x="90" y="4872"/>
                    <a:pt x="206" y="4872"/>
                  </a:cubicBezTo>
                  <a:lnTo>
                    <a:pt x="1758" y="4872"/>
                  </a:lnTo>
                  <a:cubicBezTo>
                    <a:pt x="1865" y="4872"/>
                    <a:pt x="1963" y="4800"/>
                    <a:pt x="1972" y="4693"/>
                  </a:cubicBezTo>
                  <a:cubicBezTo>
                    <a:pt x="1990" y="4568"/>
                    <a:pt x="1892" y="4461"/>
                    <a:pt x="1767" y="4461"/>
                  </a:cubicBezTo>
                  <a:lnTo>
                    <a:pt x="420" y="4461"/>
                  </a:lnTo>
                  <a:lnTo>
                    <a:pt x="420" y="420"/>
                  </a:lnTo>
                  <a:lnTo>
                    <a:pt x="11759" y="420"/>
                  </a:lnTo>
                  <a:cubicBezTo>
                    <a:pt x="12918" y="420"/>
                    <a:pt x="13864" y="1384"/>
                    <a:pt x="13810" y="2534"/>
                  </a:cubicBezTo>
                  <a:cubicBezTo>
                    <a:pt x="13757" y="3605"/>
                    <a:pt x="12874" y="4461"/>
                    <a:pt x="11794" y="4461"/>
                  </a:cubicBezTo>
                  <a:lnTo>
                    <a:pt x="2793" y="4461"/>
                  </a:lnTo>
                  <a:cubicBezTo>
                    <a:pt x="2695" y="4461"/>
                    <a:pt x="2597" y="4524"/>
                    <a:pt x="2579" y="4622"/>
                  </a:cubicBezTo>
                  <a:cubicBezTo>
                    <a:pt x="2552" y="4756"/>
                    <a:pt x="2650" y="4872"/>
                    <a:pt x="2784" y="4872"/>
                  </a:cubicBezTo>
                  <a:lnTo>
                    <a:pt x="5933" y="4872"/>
                  </a:lnTo>
                  <a:lnTo>
                    <a:pt x="1910" y="8904"/>
                  </a:lnTo>
                  <a:cubicBezTo>
                    <a:pt x="1829" y="8984"/>
                    <a:pt x="1829" y="9118"/>
                    <a:pt x="1910" y="9198"/>
                  </a:cubicBezTo>
                  <a:lnTo>
                    <a:pt x="5059" y="12347"/>
                  </a:lnTo>
                  <a:cubicBezTo>
                    <a:pt x="5099" y="12392"/>
                    <a:pt x="5153" y="12414"/>
                    <a:pt x="5206" y="12414"/>
                  </a:cubicBezTo>
                  <a:cubicBezTo>
                    <a:pt x="5260" y="12414"/>
                    <a:pt x="5313" y="12392"/>
                    <a:pt x="5353" y="12347"/>
                  </a:cubicBezTo>
                  <a:lnTo>
                    <a:pt x="9386" y="8324"/>
                  </a:lnTo>
                  <a:lnTo>
                    <a:pt x="9386" y="14167"/>
                  </a:lnTo>
                  <a:cubicBezTo>
                    <a:pt x="9386" y="14212"/>
                    <a:pt x="9430" y="14257"/>
                    <a:pt x="9484" y="14257"/>
                  </a:cubicBezTo>
                  <a:lnTo>
                    <a:pt x="14158" y="14257"/>
                  </a:lnTo>
                  <a:cubicBezTo>
                    <a:pt x="14212" y="14257"/>
                    <a:pt x="14256" y="14212"/>
                    <a:pt x="14256" y="14167"/>
                  </a:cubicBezTo>
                  <a:lnTo>
                    <a:pt x="14256" y="1125"/>
                  </a:lnTo>
                  <a:cubicBezTo>
                    <a:pt x="14256" y="509"/>
                    <a:pt x="13748" y="1"/>
                    <a:pt x="13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77" name="Google Shape;4077;p45"/>
            <p:cNvSpPr/>
            <p:nvPr/>
          </p:nvSpPr>
          <p:spPr>
            <a:xfrm>
              <a:off x="4196375" y="2341275"/>
              <a:ext cx="66050" cy="77425"/>
            </a:xfrm>
            <a:custGeom>
              <a:avLst/>
              <a:gdLst/>
              <a:ahLst/>
              <a:cxnLst/>
              <a:rect l="l" t="t" r="r" b="b"/>
              <a:pathLst>
                <a:path w="2642" h="3097" extrusionOk="0">
                  <a:moveTo>
                    <a:pt x="2222" y="420"/>
                  </a:moveTo>
                  <a:lnTo>
                    <a:pt x="2222" y="2677"/>
                  </a:lnTo>
                  <a:lnTo>
                    <a:pt x="411" y="2677"/>
                  </a:lnTo>
                  <a:lnTo>
                    <a:pt x="411" y="420"/>
                  </a:lnTo>
                  <a:close/>
                  <a:moveTo>
                    <a:pt x="206" y="1"/>
                  </a:moveTo>
                  <a:cubicBezTo>
                    <a:pt x="90" y="1"/>
                    <a:pt x="1" y="99"/>
                    <a:pt x="1" y="206"/>
                  </a:cubicBezTo>
                  <a:lnTo>
                    <a:pt x="1" y="2882"/>
                  </a:lnTo>
                  <a:cubicBezTo>
                    <a:pt x="1" y="2998"/>
                    <a:pt x="90" y="3096"/>
                    <a:pt x="206" y="3096"/>
                  </a:cubicBezTo>
                  <a:lnTo>
                    <a:pt x="2436" y="3096"/>
                  </a:lnTo>
                  <a:cubicBezTo>
                    <a:pt x="2552" y="3096"/>
                    <a:pt x="2641" y="2998"/>
                    <a:pt x="2641" y="2882"/>
                  </a:cubicBezTo>
                  <a:lnTo>
                    <a:pt x="2641" y="206"/>
                  </a:lnTo>
                  <a:cubicBezTo>
                    <a:pt x="2641" y="99"/>
                    <a:pt x="2552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78" name="Google Shape;4078;p45"/>
            <p:cNvSpPr/>
            <p:nvPr/>
          </p:nvSpPr>
          <p:spPr>
            <a:xfrm>
              <a:off x="4274875" y="2341275"/>
              <a:ext cx="66275" cy="77425"/>
            </a:xfrm>
            <a:custGeom>
              <a:avLst/>
              <a:gdLst/>
              <a:ahLst/>
              <a:cxnLst/>
              <a:rect l="l" t="t" r="r" b="b"/>
              <a:pathLst>
                <a:path w="2651" h="3097" extrusionOk="0">
                  <a:moveTo>
                    <a:pt x="2231" y="420"/>
                  </a:moveTo>
                  <a:lnTo>
                    <a:pt x="2231" y="2677"/>
                  </a:lnTo>
                  <a:lnTo>
                    <a:pt x="420" y="2677"/>
                  </a:lnTo>
                  <a:lnTo>
                    <a:pt x="420" y="420"/>
                  </a:lnTo>
                  <a:close/>
                  <a:moveTo>
                    <a:pt x="215" y="1"/>
                  </a:moveTo>
                  <a:cubicBezTo>
                    <a:pt x="99" y="1"/>
                    <a:pt x="1" y="99"/>
                    <a:pt x="1" y="206"/>
                  </a:cubicBezTo>
                  <a:lnTo>
                    <a:pt x="1" y="2882"/>
                  </a:lnTo>
                  <a:cubicBezTo>
                    <a:pt x="1" y="2998"/>
                    <a:pt x="99" y="3096"/>
                    <a:pt x="215" y="3096"/>
                  </a:cubicBezTo>
                  <a:lnTo>
                    <a:pt x="2436" y="3096"/>
                  </a:lnTo>
                  <a:cubicBezTo>
                    <a:pt x="2552" y="3096"/>
                    <a:pt x="2650" y="2998"/>
                    <a:pt x="2650" y="2882"/>
                  </a:cubicBezTo>
                  <a:lnTo>
                    <a:pt x="2650" y="206"/>
                  </a:lnTo>
                  <a:cubicBezTo>
                    <a:pt x="2650" y="99"/>
                    <a:pt x="2552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79" name="Google Shape;4079;p45"/>
            <p:cNvSpPr/>
            <p:nvPr/>
          </p:nvSpPr>
          <p:spPr>
            <a:xfrm>
              <a:off x="4352950" y="2341275"/>
              <a:ext cx="66025" cy="77425"/>
            </a:xfrm>
            <a:custGeom>
              <a:avLst/>
              <a:gdLst/>
              <a:ahLst/>
              <a:cxnLst/>
              <a:rect l="l" t="t" r="r" b="b"/>
              <a:pathLst>
                <a:path w="2641" h="3097" extrusionOk="0">
                  <a:moveTo>
                    <a:pt x="2231" y="420"/>
                  </a:moveTo>
                  <a:lnTo>
                    <a:pt x="2231" y="2677"/>
                  </a:lnTo>
                  <a:lnTo>
                    <a:pt x="420" y="2677"/>
                  </a:lnTo>
                  <a:lnTo>
                    <a:pt x="420" y="420"/>
                  </a:lnTo>
                  <a:close/>
                  <a:moveTo>
                    <a:pt x="205" y="1"/>
                  </a:moveTo>
                  <a:cubicBezTo>
                    <a:pt x="90" y="1"/>
                    <a:pt x="0" y="99"/>
                    <a:pt x="0" y="206"/>
                  </a:cubicBezTo>
                  <a:lnTo>
                    <a:pt x="0" y="2882"/>
                  </a:lnTo>
                  <a:cubicBezTo>
                    <a:pt x="0" y="2998"/>
                    <a:pt x="90" y="3096"/>
                    <a:pt x="205" y="3096"/>
                  </a:cubicBezTo>
                  <a:lnTo>
                    <a:pt x="2436" y="3096"/>
                  </a:lnTo>
                  <a:cubicBezTo>
                    <a:pt x="2552" y="3096"/>
                    <a:pt x="2641" y="2998"/>
                    <a:pt x="2641" y="2882"/>
                  </a:cubicBezTo>
                  <a:lnTo>
                    <a:pt x="2641" y="206"/>
                  </a:lnTo>
                  <a:cubicBezTo>
                    <a:pt x="2641" y="99"/>
                    <a:pt x="2552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80" name="Google Shape;4080;p45"/>
            <p:cNvSpPr/>
            <p:nvPr/>
          </p:nvSpPr>
          <p:spPr>
            <a:xfrm>
              <a:off x="4442150" y="2352200"/>
              <a:ext cx="55125" cy="55125"/>
            </a:xfrm>
            <a:custGeom>
              <a:avLst/>
              <a:gdLst/>
              <a:ahLst/>
              <a:cxnLst/>
              <a:rect l="l" t="t" r="r" b="b"/>
              <a:pathLst>
                <a:path w="2205" h="2205" extrusionOk="0">
                  <a:moveTo>
                    <a:pt x="1098" y="420"/>
                  </a:moveTo>
                  <a:cubicBezTo>
                    <a:pt x="1482" y="420"/>
                    <a:pt x="1785" y="724"/>
                    <a:pt x="1785" y="1098"/>
                  </a:cubicBezTo>
                  <a:cubicBezTo>
                    <a:pt x="1785" y="1482"/>
                    <a:pt x="1482" y="1785"/>
                    <a:pt x="1098" y="1785"/>
                  </a:cubicBezTo>
                  <a:cubicBezTo>
                    <a:pt x="723" y="1785"/>
                    <a:pt x="420" y="1482"/>
                    <a:pt x="420" y="1098"/>
                  </a:cubicBezTo>
                  <a:cubicBezTo>
                    <a:pt x="420" y="724"/>
                    <a:pt x="723" y="420"/>
                    <a:pt x="1098" y="420"/>
                  </a:cubicBezTo>
                  <a:close/>
                  <a:moveTo>
                    <a:pt x="1098" y="1"/>
                  </a:moveTo>
                  <a:cubicBezTo>
                    <a:pt x="491" y="1"/>
                    <a:pt x="1" y="492"/>
                    <a:pt x="1" y="1098"/>
                  </a:cubicBezTo>
                  <a:cubicBezTo>
                    <a:pt x="1" y="1705"/>
                    <a:pt x="491" y="2204"/>
                    <a:pt x="1098" y="2204"/>
                  </a:cubicBezTo>
                  <a:cubicBezTo>
                    <a:pt x="1705" y="2204"/>
                    <a:pt x="2204" y="1705"/>
                    <a:pt x="2204" y="1098"/>
                  </a:cubicBezTo>
                  <a:cubicBezTo>
                    <a:pt x="2204" y="492"/>
                    <a:pt x="1705" y="1"/>
                    <a:pt x="10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4081" name="Google Shape;4081;p45"/>
          <p:cNvSpPr/>
          <p:nvPr/>
        </p:nvSpPr>
        <p:spPr>
          <a:xfrm>
            <a:off x="3882601" y="1961745"/>
            <a:ext cx="357525" cy="355850"/>
          </a:xfrm>
          <a:custGeom>
            <a:avLst/>
            <a:gdLst/>
            <a:ahLst/>
            <a:cxnLst/>
            <a:rect l="l" t="t" r="r" b="b"/>
            <a:pathLst>
              <a:path w="14301" h="14234" extrusionOk="0">
                <a:moveTo>
                  <a:pt x="9389" y="1533"/>
                </a:moveTo>
                <a:cubicBezTo>
                  <a:pt x="9594" y="1533"/>
                  <a:pt x="9784" y="1628"/>
                  <a:pt x="9912" y="1785"/>
                </a:cubicBezTo>
                <a:lnTo>
                  <a:pt x="9617" y="1785"/>
                </a:lnTo>
                <a:cubicBezTo>
                  <a:pt x="9341" y="1785"/>
                  <a:pt x="9091" y="1990"/>
                  <a:pt x="9064" y="2267"/>
                </a:cubicBezTo>
                <a:cubicBezTo>
                  <a:pt x="9029" y="2588"/>
                  <a:pt x="9269" y="2855"/>
                  <a:pt x="9582" y="2873"/>
                </a:cubicBezTo>
                <a:cubicBezTo>
                  <a:pt x="9519" y="2891"/>
                  <a:pt x="9448" y="2900"/>
                  <a:pt x="9385" y="2900"/>
                </a:cubicBezTo>
                <a:cubicBezTo>
                  <a:pt x="8984" y="2900"/>
                  <a:pt x="8663" y="2552"/>
                  <a:pt x="8698" y="2151"/>
                </a:cubicBezTo>
                <a:cubicBezTo>
                  <a:pt x="8734" y="1847"/>
                  <a:pt x="8966" y="1589"/>
                  <a:pt x="9269" y="1544"/>
                </a:cubicBezTo>
                <a:cubicBezTo>
                  <a:pt x="9310" y="1537"/>
                  <a:pt x="9350" y="1533"/>
                  <a:pt x="9389" y="1533"/>
                </a:cubicBezTo>
                <a:close/>
                <a:moveTo>
                  <a:pt x="6504" y="420"/>
                </a:moveTo>
                <a:lnTo>
                  <a:pt x="6504" y="2882"/>
                </a:lnTo>
                <a:cubicBezTo>
                  <a:pt x="6504" y="2998"/>
                  <a:pt x="6415" y="3105"/>
                  <a:pt x="6299" y="3123"/>
                </a:cubicBezTo>
                <a:cubicBezTo>
                  <a:pt x="6288" y="3124"/>
                  <a:pt x="6278" y="3125"/>
                  <a:pt x="6268" y="3125"/>
                </a:cubicBezTo>
                <a:cubicBezTo>
                  <a:pt x="6138" y="3125"/>
                  <a:pt x="6031" y="3023"/>
                  <a:pt x="6031" y="2891"/>
                </a:cubicBezTo>
                <a:lnTo>
                  <a:pt x="6031" y="1776"/>
                </a:lnTo>
                <a:cubicBezTo>
                  <a:pt x="6031" y="1408"/>
                  <a:pt x="5735" y="1105"/>
                  <a:pt x="5372" y="1105"/>
                </a:cubicBezTo>
                <a:cubicBezTo>
                  <a:pt x="5357" y="1105"/>
                  <a:pt x="5342" y="1106"/>
                  <a:pt x="5326" y="1107"/>
                </a:cubicBezTo>
                <a:cubicBezTo>
                  <a:pt x="4987" y="1134"/>
                  <a:pt x="4720" y="1410"/>
                  <a:pt x="4720" y="1758"/>
                </a:cubicBezTo>
                <a:lnTo>
                  <a:pt x="4720" y="1972"/>
                </a:lnTo>
                <a:cubicBezTo>
                  <a:pt x="4720" y="2097"/>
                  <a:pt x="4639" y="2204"/>
                  <a:pt x="4514" y="2222"/>
                </a:cubicBezTo>
                <a:cubicBezTo>
                  <a:pt x="4505" y="2223"/>
                  <a:pt x="4495" y="2224"/>
                  <a:pt x="4485" y="2224"/>
                </a:cubicBezTo>
                <a:cubicBezTo>
                  <a:pt x="4355" y="2224"/>
                  <a:pt x="4247" y="2114"/>
                  <a:pt x="4247" y="1981"/>
                </a:cubicBezTo>
                <a:lnTo>
                  <a:pt x="4247" y="1767"/>
                </a:lnTo>
                <a:cubicBezTo>
                  <a:pt x="4247" y="1491"/>
                  <a:pt x="4033" y="1196"/>
                  <a:pt x="3756" y="1125"/>
                </a:cubicBezTo>
                <a:cubicBezTo>
                  <a:pt x="3692" y="1107"/>
                  <a:pt x="3630" y="1099"/>
                  <a:pt x="3569" y="1099"/>
                </a:cubicBezTo>
                <a:cubicBezTo>
                  <a:pt x="3204" y="1099"/>
                  <a:pt x="2909" y="1400"/>
                  <a:pt x="2909" y="1767"/>
                </a:cubicBezTo>
                <a:lnTo>
                  <a:pt x="2909" y="2436"/>
                </a:lnTo>
                <a:cubicBezTo>
                  <a:pt x="2909" y="2552"/>
                  <a:pt x="2828" y="2659"/>
                  <a:pt x="2703" y="2677"/>
                </a:cubicBezTo>
                <a:cubicBezTo>
                  <a:pt x="2693" y="2678"/>
                  <a:pt x="2683" y="2679"/>
                  <a:pt x="2672" y="2679"/>
                </a:cubicBezTo>
                <a:cubicBezTo>
                  <a:pt x="2543" y="2679"/>
                  <a:pt x="2436" y="2577"/>
                  <a:pt x="2436" y="2445"/>
                </a:cubicBezTo>
                <a:lnTo>
                  <a:pt x="2436" y="420"/>
                </a:lnTo>
                <a:close/>
                <a:moveTo>
                  <a:pt x="9389" y="422"/>
                </a:moveTo>
                <a:cubicBezTo>
                  <a:pt x="10212" y="422"/>
                  <a:pt x="10893" y="974"/>
                  <a:pt x="11080" y="1785"/>
                </a:cubicBezTo>
                <a:lnTo>
                  <a:pt x="10393" y="1785"/>
                </a:lnTo>
                <a:cubicBezTo>
                  <a:pt x="10225" y="1382"/>
                  <a:pt x="9820" y="1113"/>
                  <a:pt x="9371" y="1113"/>
                </a:cubicBezTo>
                <a:cubicBezTo>
                  <a:pt x="9343" y="1113"/>
                  <a:pt x="9315" y="1114"/>
                  <a:pt x="9287" y="1116"/>
                </a:cubicBezTo>
                <a:cubicBezTo>
                  <a:pt x="8743" y="1160"/>
                  <a:pt x="8315" y="1607"/>
                  <a:pt x="8288" y="2151"/>
                </a:cubicBezTo>
                <a:cubicBezTo>
                  <a:pt x="8252" y="2784"/>
                  <a:pt x="8752" y="3319"/>
                  <a:pt x="9385" y="3319"/>
                </a:cubicBezTo>
                <a:cubicBezTo>
                  <a:pt x="9698" y="3319"/>
                  <a:pt x="10001" y="3177"/>
                  <a:pt x="10206" y="2945"/>
                </a:cubicBezTo>
                <a:cubicBezTo>
                  <a:pt x="10224" y="2918"/>
                  <a:pt x="10242" y="2900"/>
                  <a:pt x="10251" y="2873"/>
                </a:cubicBezTo>
                <a:lnTo>
                  <a:pt x="11009" y="2873"/>
                </a:lnTo>
                <a:cubicBezTo>
                  <a:pt x="10750" y="3560"/>
                  <a:pt x="10117" y="4015"/>
                  <a:pt x="9385" y="4015"/>
                </a:cubicBezTo>
                <a:cubicBezTo>
                  <a:pt x="8199" y="4015"/>
                  <a:pt x="7289" y="2864"/>
                  <a:pt x="7681" y="1633"/>
                </a:cubicBezTo>
                <a:cubicBezTo>
                  <a:pt x="7860" y="1062"/>
                  <a:pt x="8333" y="625"/>
                  <a:pt x="8913" y="482"/>
                </a:cubicBezTo>
                <a:cubicBezTo>
                  <a:pt x="9075" y="442"/>
                  <a:pt x="9234" y="422"/>
                  <a:pt x="9389" y="422"/>
                </a:cubicBezTo>
                <a:close/>
                <a:moveTo>
                  <a:pt x="13721" y="2204"/>
                </a:moveTo>
                <a:cubicBezTo>
                  <a:pt x="13792" y="2204"/>
                  <a:pt x="13855" y="2258"/>
                  <a:pt x="13855" y="2338"/>
                </a:cubicBezTo>
                <a:lnTo>
                  <a:pt x="13855" y="4997"/>
                </a:lnTo>
                <a:cubicBezTo>
                  <a:pt x="13855" y="5559"/>
                  <a:pt x="13400" y="6014"/>
                  <a:pt x="12838" y="6014"/>
                </a:cubicBezTo>
                <a:lnTo>
                  <a:pt x="5567" y="6014"/>
                </a:lnTo>
                <a:cubicBezTo>
                  <a:pt x="5451" y="6014"/>
                  <a:pt x="5362" y="6112"/>
                  <a:pt x="5362" y="6228"/>
                </a:cubicBezTo>
                <a:lnTo>
                  <a:pt x="5362" y="8690"/>
                </a:lnTo>
                <a:lnTo>
                  <a:pt x="5112" y="8690"/>
                </a:lnTo>
                <a:lnTo>
                  <a:pt x="5112" y="5889"/>
                </a:lnTo>
                <a:cubicBezTo>
                  <a:pt x="5112" y="5826"/>
                  <a:pt x="5166" y="5764"/>
                  <a:pt x="5237" y="5764"/>
                </a:cubicBezTo>
                <a:lnTo>
                  <a:pt x="12838" y="5764"/>
                </a:lnTo>
                <a:cubicBezTo>
                  <a:pt x="13257" y="5764"/>
                  <a:pt x="13605" y="5425"/>
                  <a:pt x="13605" y="4997"/>
                </a:cubicBezTo>
                <a:lnTo>
                  <a:pt x="13605" y="2552"/>
                </a:lnTo>
                <a:cubicBezTo>
                  <a:pt x="13605" y="2499"/>
                  <a:pt x="13560" y="2454"/>
                  <a:pt x="13498" y="2454"/>
                </a:cubicBezTo>
                <a:lnTo>
                  <a:pt x="9555" y="2454"/>
                </a:lnTo>
                <a:cubicBezTo>
                  <a:pt x="9546" y="2454"/>
                  <a:pt x="9546" y="2454"/>
                  <a:pt x="9537" y="2445"/>
                </a:cubicBezTo>
                <a:cubicBezTo>
                  <a:pt x="9421" y="2338"/>
                  <a:pt x="9501" y="2204"/>
                  <a:pt x="9608" y="2204"/>
                </a:cubicBezTo>
                <a:close/>
                <a:moveTo>
                  <a:pt x="2266" y="1"/>
                </a:moveTo>
                <a:cubicBezTo>
                  <a:pt x="1026" y="1"/>
                  <a:pt x="0" y="1009"/>
                  <a:pt x="27" y="2258"/>
                </a:cubicBezTo>
                <a:cubicBezTo>
                  <a:pt x="45" y="3462"/>
                  <a:pt x="1026" y="4426"/>
                  <a:pt x="2240" y="4426"/>
                </a:cubicBezTo>
                <a:lnTo>
                  <a:pt x="4345" y="4426"/>
                </a:lnTo>
                <a:cubicBezTo>
                  <a:pt x="4452" y="4426"/>
                  <a:pt x="4550" y="4354"/>
                  <a:pt x="4568" y="4247"/>
                </a:cubicBezTo>
                <a:cubicBezTo>
                  <a:pt x="4577" y="4122"/>
                  <a:pt x="4479" y="4015"/>
                  <a:pt x="4354" y="4015"/>
                </a:cubicBezTo>
                <a:lnTo>
                  <a:pt x="2257" y="4015"/>
                </a:lnTo>
                <a:cubicBezTo>
                  <a:pt x="1258" y="4015"/>
                  <a:pt x="429" y="3203"/>
                  <a:pt x="429" y="2204"/>
                </a:cubicBezTo>
                <a:cubicBezTo>
                  <a:pt x="438" y="1294"/>
                  <a:pt x="1124" y="536"/>
                  <a:pt x="2017" y="429"/>
                </a:cubicBezTo>
                <a:lnTo>
                  <a:pt x="2017" y="2418"/>
                </a:lnTo>
                <a:cubicBezTo>
                  <a:pt x="2017" y="2795"/>
                  <a:pt x="2312" y="3089"/>
                  <a:pt x="2674" y="3089"/>
                </a:cubicBezTo>
                <a:cubicBezTo>
                  <a:pt x="2690" y="3089"/>
                  <a:pt x="2706" y="3089"/>
                  <a:pt x="2721" y="3087"/>
                </a:cubicBezTo>
                <a:cubicBezTo>
                  <a:pt x="3060" y="3070"/>
                  <a:pt x="3328" y="2784"/>
                  <a:pt x="3328" y="2436"/>
                </a:cubicBezTo>
                <a:lnTo>
                  <a:pt x="3328" y="1767"/>
                </a:lnTo>
                <a:cubicBezTo>
                  <a:pt x="3328" y="1660"/>
                  <a:pt x="3381" y="1571"/>
                  <a:pt x="3480" y="1535"/>
                </a:cubicBezTo>
                <a:cubicBezTo>
                  <a:pt x="3513" y="1522"/>
                  <a:pt x="3547" y="1516"/>
                  <a:pt x="3579" y="1516"/>
                </a:cubicBezTo>
                <a:cubicBezTo>
                  <a:pt x="3716" y="1516"/>
                  <a:pt x="3828" y="1630"/>
                  <a:pt x="3828" y="1767"/>
                </a:cubicBezTo>
                <a:lnTo>
                  <a:pt x="3828" y="1963"/>
                </a:lnTo>
                <a:cubicBezTo>
                  <a:pt x="3828" y="2340"/>
                  <a:pt x="4115" y="2634"/>
                  <a:pt x="4484" y="2634"/>
                </a:cubicBezTo>
                <a:cubicBezTo>
                  <a:pt x="4500" y="2634"/>
                  <a:pt x="4516" y="2634"/>
                  <a:pt x="4532" y="2632"/>
                </a:cubicBezTo>
                <a:cubicBezTo>
                  <a:pt x="4871" y="2615"/>
                  <a:pt x="5139" y="2329"/>
                  <a:pt x="5139" y="1981"/>
                </a:cubicBezTo>
                <a:lnTo>
                  <a:pt x="5139" y="1767"/>
                </a:lnTo>
                <a:cubicBezTo>
                  <a:pt x="5139" y="1651"/>
                  <a:pt x="5219" y="1544"/>
                  <a:pt x="5335" y="1526"/>
                </a:cubicBezTo>
                <a:cubicBezTo>
                  <a:pt x="5346" y="1525"/>
                  <a:pt x="5357" y="1524"/>
                  <a:pt x="5368" y="1524"/>
                </a:cubicBezTo>
                <a:cubicBezTo>
                  <a:pt x="5505" y="1524"/>
                  <a:pt x="5612" y="1626"/>
                  <a:pt x="5612" y="1758"/>
                </a:cubicBezTo>
                <a:lnTo>
                  <a:pt x="5612" y="2864"/>
                </a:lnTo>
                <a:cubicBezTo>
                  <a:pt x="5612" y="3241"/>
                  <a:pt x="5899" y="3535"/>
                  <a:pt x="6261" y="3535"/>
                </a:cubicBezTo>
                <a:cubicBezTo>
                  <a:pt x="6276" y="3535"/>
                  <a:pt x="6292" y="3535"/>
                  <a:pt x="6308" y="3533"/>
                </a:cubicBezTo>
                <a:cubicBezTo>
                  <a:pt x="6647" y="3516"/>
                  <a:pt x="6923" y="3230"/>
                  <a:pt x="6923" y="2882"/>
                </a:cubicBezTo>
                <a:lnTo>
                  <a:pt x="6923" y="420"/>
                </a:lnTo>
                <a:lnTo>
                  <a:pt x="8092" y="420"/>
                </a:lnTo>
                <a:cubicBezTo>
                  <a:pt x="7530" y="821"/>
                  <a:pt x="7173" y="1473"/>
                  <a:pt x="7173" y="2213"/>
                </a:cubicBezTo>
                <a:cubicBezTo>
                  <a:pt x="7173" y="2954"/>
                  <a:pt x="7530" y="3614"/>
                  <a:pt x="8092" y="4015"/>
                </a:cubicBezTo>
                <a:lnTo>
                  <a:pt x="5389" y="4015"/>
                </a:lnTo>
                <a:cubicBezTo>
                  <a:pt x="5282" y="4015"/>
                  <a:pt x="5192" y="4078"/>
                  <a:pt x="5175" y="4176"/>
                </a:cubicBezTo>
                <a:cubicBezTo>
                  <a:pt x="5148" y="4310"/>
                  <a:pt x="5246" y="4426"/>
                  <a:pt x="5380" y="4426"/>
                </a:cubicBezTo>
                <a:lnTo>
                  <a:pt x="9385" y="4426"/>
                </a:lnTo>
                <a:cubicBezTo>
                  <a:pt x="10340" y="4426"/>
                  <a:pt x="11170" y="3801"/>
                  <a:pt x="11455" y="2873"/>
                </a:cubicBezTo>
                <a:lnTo>
                  <a:pt x="12838" y="2873"/>
                </a:lnTo>
                <a:cubicBezTo>
                  <a:pt x="13025" y="2873"/>
                  <a:pt x="13186" y="3025"/>
                  <a:pt x="13186" y="3221"/>
                </a:cubicBezTo>
                <a:lnTo>
                  <a:pt x="13186" y="4997"/>
                </a:lnTo>
                <a:cubicBezTo>
                  <a:pt x="13186" y="5193"/>
                  <a:pt x="13025" y="5344"/>
                  <a:pt x="12838" y="5344"/>
                </a:cubicBezTo>
                <a:lnTo>
                  <a:pt x="5237" y="5344"/>
                </a:lnTo>
                <a:cubicBezTo>
                  <a:pt x="4934" y="5344"/>
                  <a:pt x="4693" y="5594"/>
                  <a:pt x="4693" y="5889"/>
                </a:cubicBezTo>
                <a:lnTo>
                  <a:pt x="4693" y="8690"/>
                </a:lnTo>
                <a:lnTo>
                  <a:pt x="4256" y="8690"/>
                </a:lnTo>
                <a:cubicBezTo>
                  <a:pt x="4149" y="8690"/>
                  <a:pt x="4051" y="8788"/>
                  <a:pt x="4051" y="8895"/>
                </a:cubicBezTo>
                <a:lnTo>
                  <a:pt x="4051" y="14016"/>
                </a:lnTo>
                <a:cubicBezTo>
                  <a:pt x="4051" y="14114"/>
                  <a:pt x="4113" y="14203"/>
                  <a:pt x="4211" y="14230"/>
                </a:cubicBezTo>
                <a:cubicBezTo>
                  <a:pt x="4225" y="14233"/>
                  <a:pt x="4239" y="14234"/>
                  <a:pt x="4253" y="14234"/>
                </a:cubicBezTo>
                <a:cubicBezTo>
                  <a:pt x="4370" y="14234"/>
                  <a:pt x="4470" y="14136"/>
                  <a:pt x="4470" y="14025"/>
                </a:cubicBezTo>
                <a:lnTo>
                  <a:pt x="4470" y="9109"/>
                </a:lnTo>
                <a:lnTo>
                  <a:pt x="6058" y="9109"/>
                </a:lnTo>
                <a:lnTo>
                  <a:pt x="6058" y="14016"/>
                </a:lnTo>
                <a:cubicBezTo>
                  <a:pt x="6058" y="14114"/>
                  <a:pt x="6120" y="14203"/>
                  <a:pt x="6218" y="14230"/>
                </a:cubicBezTo>
                <a:cubicBezTo>
                  <a:pt x="6232" y="14233"/>
                  <a:pt x="6246" y="14234"/>
                  <a:pt x="6260" y="14234"/>
                </a:cubicBezTo>
                <a:cubicBezTo>
                  <a:pt x="6377" y="14234"/>
                  <a:pt x="6477" y="14136"/>
                  <a:pt x="6477" y="14025"/>
                </a:cubicBezTo>
                <a:lnTo>
                  <a:pt x="6477" y="8895"/>
                </a:lnTo>
                <a:cubicBezTo>
                  <a:pt x="6477" y="8788"/>
                  <a:pt x="6379" y="8690"/>
                  <a:pt x="6263" y="8690"/>
                </a:cubicBezTo>
                <a:lnTo>
                  <a:pt x="5808" y="8690"/>
                </a:lnTo>
                <a:lnTo>
                  <a:pt x="5808" y="6433"/>
                </a:lnTo>
                <a:lnTo>
                  <a:pt x="12865" y="6433"/>
                </a:lnTo>
                <a:cubicBezTo>
                  <a:pt x="13659" y="6433"/>
                  <a:pt x="14301" y="5790"/>
                  <a:pt x="14301" y="4997"/>
                </a:cubicBezTo>
                <a:lnTo>
                  <a:pt x="14301" y="3221"/>
                </a:lnTo>
                <a:cubicBezTo>
                  <a:pt x="14301" y="2427"/>
                  <a:pt x="13659" y="1785"/>
                  <a:pt x="12865" y="1785"/>
                </a:cubicBezTo>
                <a:lnTo>
                  <a:pt x="11535" y="1785"/>
                </a:lnTo>
                <a:cubicBezTo>
                  <a:pt x="11446" y="1294"/>
                  <a:pt x="11196" y="857"/>
                  <a:pt x="10831" y="536"/>
                </a:cubicBezTo>
                <a:cubicBezTo>
                  <a:pt x="10447" y="188"/>
                  <a:pt x="9938" y="1"/>
                  <a:pt x="941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082" name="Google Shape;4082;p45"/>
          <p:cNvSpPr/>
          <p:nvPr/>
        </p:nvSpPr>
        <p:spPr>
          <a:xfrm>
            <a:off x="7384078" y="3060541"/>
            <a:ext cx="339748" cy="295375"/>
          </a:xfrm>
          <a:custGeom>
            <a:avLst/>
            <a:gdLst/>
            <a:ahLst/>
            <a:cxnLst/>
            <a:rect l="l" t="t" r="r" b="b"/>
            <a:pathLst>
              <a:path w="14256" h="11815" extrusionOk="0">
                <a:moveTo>
                  <a:pt x="10277" y="4428"/>
                </a:moveTo>
                <a:lnTo>
                  <a:pt x="10277" y="5792"/>
                </a:lnTo>
                <a:lnTo>
                  <a:pt x="8912" y="5792"/>
                </a:lnTo>
                <a:lnTo>
                  <a:pt x="8912" y="4428"/>
                </a:lnTo>
                <a:close/>
                <a:moveTo>
                  <a:pt x="5148" y="4428"/>
                </a:moveTo>
                <a:lnTo>
                  <a:pt x="5148" y="5587"/>
                </a:lnTo>
                <a:cubicBezTo>
                  <a:pt x="4639" y="5685"/>
                  <a:pt x="4256" y="6140"/>
                  <a:pt x="4256" y="6676"/>
                </a:cubicBezTo>
                <a:cubicBezTo>
                  <a:pt x="4256" y="6792"/>
                  <a:pt x="4354" y="6881"/>
                  <a:pt x="4470" y="6881"/>
                </a:cubicBezTo>
                <a:lnTo>
                  <a:pt x="5148" y="6881"/>
                </a:lnTo>
                <a:lnTo>
                  <a:pt x="5148" y="7354"/>
                </a:lnTo>
                <a:lnTo>
                  <a:pt x="1998" y="7354"/>
                </a:lnTo>
                <a:lnTo>
                  <a:pt x="1998" y="4428"/>
                </a:lnTo>
                <a:close/>
                <a:moveTo>
                  <a:pt x="12255" y="419"/>
                </a:moveTo>
                <a:cubicBezTo>
                  <a:pt x="12285" y="419"/>
                  <a:pt x="12316" y="420"/>
                  <a:pt x="12347" y="422"/>
                </a:cubicBezTo>
                <a:cubicBezTo>
                  <a:pt x="13177" y="467"/>
                  <a:pt x="13837" y="1154"/>
                  <a:pt x="13837" y="1992"/>
                </a:cubicBezTo>
                <a:lnTo>
                  <a:pt x="13837" y="8567"/>
                </a:lnTo>
                <a:cubicBezTo>
                  <a:pt x="13471" y="8103"/>
                  <a:pt x="12900" y="7800"/>
                  <a:pt x="12267" y="7800"/>
                </a:cubicBezTo>
                <a:cubicBezTo>
                  <a:pt x="11624" y="7800"/>
                  <a:pt x="11053" y="8103"/>
                  <a:pt x="10688" y="8567"/>
                </a:cubicBezTo>
                <a:lnTo>
                  <a:pt x="10688" y="2019"/>
                </a:lnTo>
                <a:cubicBezTo>
                  <a:pt x="10688" y="1140"/>
                  <a:pt x="11395" y="419"/>
                  <a:pt x="12255" y="419"/>
                </a:cubicBezTo>
                <a:close/>
                <a:moveTo>
                  <a:pt x="5148" y="7773"/>
                </a:moveTo>
                <a:lnTo>
                  <a:pt x="5148" y="8487"/>
                </a:lnTo>
                <a:cubicBezTo>
                  <a:pt x="4639" y="8585"/>
                  <a:pt x="4256" y="9031"/>
                  <a:pt x="4256" y="9566"/>
                </a:cubicBezTo>
                <a:cubicBezTo>
                  <a:pt x="4256" y="9682"/>
                  <a:pt x="4354" y="9780"/>
                  <a:pt x="4470" y="9780"/>
                </a:cubicBezTo>
                <a:lnTo>
                  <a:pt x="5148" y="9780"/>
                </a:lnTo>
                <a:lnTo>
                  <a:pt x="5148" y="10030"/>
                </a:lnTo>
                <a:lnTo>
                  <a:pt x="1998" y="10030"/>
                </a:lnTo>
                <a:lnTo>
                  <a:pt x="1998" y="7773"/>
                </a:lnTo>
                <a:close/>
                <a:moveTo>
                  <a:pt x="8493" y="4428"/>
                </a:moveTo>
                <a:lnTo>
                  <a:pt x="8493" y="8674"/>
                </a:lnTo>
                <a:cubicBezTo>
                  <a:pt x="8493" y="8790"/>
                  <a:pt x="8582" y="8888"/>
                  <a:pt x="8698" y="8888"/>
                </a:cubicBezTo>
                <a:lnTo>
                  <a:pt x="9349" y="8888"/>
                </a:lnTo>
                <a:cubicBezTo>
                  <a:pt x="9260" y="9156"/>
                  <a:pt x="9001" y="9361"/>
                  <a:pt x="8707" y="9361"/>
                </a:cubicBezTo>
                <a:cubicBezTo>
                  <a:pt x="8591" y="9361"/>
                  <a:pt x="8493" y="9450"/>
                  <a:pt x="8493" y="9566"/>
                </a:cubicBezTo>
                <a:lnTo>
                  <a:pt x="8493" y="10030"/>
                </a:lnTo>
                <a:lnTo>
                  <a:pt x="5567" y="10030"/>
                </a:lnTo>
                <a:lnTo>
                  <a:pt x="5567" y="9566"/>
                </a:lnTo>
                <a:cubicBezTo>
                  <a:pt x="5567" y="9450"/>
                  <a:pt x="5478" y="9361"/>
                  <a:pt x="5362" y="9361"/>
                </a:cubicBezTo>
                <a:lnTo>
                  <a:pt x="4710" y="9361"/>
                </a:lnTo>
                <a:cubicBezTo>
                  <a:pt x="4800" y="9084"/>
                  <a:pt x="5049" y="8888"/>
                  <a:pt x="5353" y="8888"/>
                </a:cubicBezTo>
                <a:cubicBezTo>
                  <a:pt x="5469" y="8888"/>
                  <a:pt x="5567" y="8799"/>
                  <a:pt x="5567" y="8674"/>
                </a:cubicBezTo>
                <a:lnTo>
                  <a:pt x="5567" y="6676"/>
                </a:lnTo>
                <a:cubicBezTo>
                  <a:pt x="5567" y="6560"/>
                  <a:pt x="5478" y="6462"/>
                  <a:pt x="5362" y="6462"/>
                </a:cubicBezTo>
                <a:lnTo>
                  <a:pt x="4710" y="6462"/>
                </a:lnTo>
                <a:cubicBezTo>
                  <a:pt x="4800" y="6194"/>
                  <a:pt x="5049" y="5989"/>
                  <a:pt x="5353" y="5989"/>
                </a:cubicBezTo>
                <a:cubicBezTo>
                  <a:pt x="5469" y="5989"/>
                  <a:pt x="5567" y="5900"/>
                  <a:pt x="5567" y="5784"/>
                </a:cubicBezTo>
                <a:lnTo>
                  <a:pt x="5567" y="4428"/>
                </a:lnTo>
                <a:close/>
                <a:moveTo>
                  <a:pt x="10277" y="6212"/>
                </a:moveTo>
                <a:lnTo>
                  <a:pt x="10277" y="9780"/>
                </a:lnTo>
                <a:cubicBezTo>
                  <a:pt x="10277" y="9887"/>
                  <a:pt x="10349" y="9985"/>
                  <a:pt x="10456" y="10003"/>
                </a:cubicBezTo>
                <a:cubicBezTo>
                  <a:pt x="10461" y="10004"/>
                  <a:pt x="10466" y="10004"/>
                  <a:pt x="10471" y="10004"/>
                </a:cubicBezTo>
                <a:cubicBezTo>
                  <a:pt x="10589" y="10004"/>
                  <a:pt x="10688" y="9909"/>
                  <a:pt x="10688" y="9789"/>
                </a:cubicBezTo>
                <a:cubicBezTo>
                  <a:pt x="10688" y="9245"/>
                  <a:pt x="10964" y="8772"/>
                  <a:pt x="11383" y="8487"/>
                </a:cubicBezTo>
                <a:lnTo>
                  <a:pt x="11383" y="10030"/>
                </a:lnTo>
                <a:lnTo>
                  <a:pt x="8912" y="10030"/>
                </a:lnTo>
                <a:lnTo>
                  <a:pt x="8912" y="9762"/>
                </a:lnTo>
                <a:cubicBezTo>
                  <a:pt x="9412" y="9664"/>
                  <a:pt x="9804" y="9209"/>
                  <a:pt x="9804" y="8674"/>
                </a:cubicBezTo>
                <a:cubicBezTo>
                  <a:pt x="9804" y="8567"/>
                  <a:pt x="9706" y="8469"/>
                  <a:pt x="9590" y="8469"/>
                </a:cubicBezTo>
                <a:lnTo>
                  <a:pt x="8912" y="8469"/>
                </a:lnTo>
                <a:lnTo>
                  <a:pt x="8912" y="6212"/>
                </a:lnTo>
                <a:close/>
                <a:moveTo>
                  <a:pt x="12262" y="1"/>
                </a:moveTo>
                <a:cubicBezTo>
                  <a:pt x="12231" y="1"/>
                  <a:pt x="12200" y="1"/>
                  <a:pt x="12168" y="3"/>
                </a:cubicBezTo>
                <a:cubicBezTo>
                  <a:pt x="11116" y="56"/>
                  <a:pt x="10277" y="931"/>
                  <a:pt x="10277" y="1992"/>
                </a:cubicBezTo>
                <a:lnTo>
                  <a:pt x="10277" y="2456"/>
                </a:lnTo>
                <a:lnTo>
                  <a:pt x="2828" y="2456"/>
                </a:lnTo>
                <a:cubicBezTo>
                  <a:pt x="2730" y="2456"/>
                  <a:pt x="2641" y="2518"/>
                  <a:pt x="2623" y="2617"/>
                </a:cubicBezTo>
                <a:cubicBezTo>
                  <a:pt x="2587" y="2750"/>
                  <a:pt x="2694" y="2875"/>
                  <a:pt x="2828" y="2875"/>
                </a:cubicBezTo>
                <a:lnTo>
                  <a:pt x="10277" y="2875"/>
                </a:lnTo>
                <a:lnTo>
                  <a:pt x="10277" y="4017"/>
                </a:lnTo>
                <a:lnTo>
                  <a:pt x="1767" y="4017"/>
                </a:lnTo>
                <a:cubicBezTo>
                  <a:pt x="1651" y="4017"/>
                  <a:pt x="1561" y="4106"/>
                  <a:pt x="1561" y="4222"/>
                </a:cubicBezTo>
                <a:lnTo>
                  <a:pt x="1561" y="10235"/>
                </a:lnTo>
                <a:cubicBezTo>
                  <a:pt x="1561" y="10351"/>
                  <a:pt x="1651" y="10449"/>
                  <a:pt x="1767" y="10449"/>
                </a:cubicBezTo>
                <a:lnTo>
                  <a:pt x="11598" y="10449"/>
                </a:lnTo>
                <a:cubicBezTo>
                  <a:pt x="11713" y="10449"/>
                  <a:pt x="11803" y="10351"/>
                  <a:pt x="11803" y="10235"/>
                </a:cubicBezTo>
                <a:lnTo>
                  <a:pt x="11803" y="8290"/>
                </a:lnTo>
                <a:cubicBezTo>
                  <a:pt x="11948" y="8244"/>
                  <a:pt x="12102" y="8218"/>
                  <a:pt x="12263" y="8218"/>
                </a:cubicBezTo>
                <a:cubicBezTo>
                  <a:pt x="12320" y="8218"/>
                  <a:pt x="12378" y="8221"/>
                  <a:pt x="12436" y="8228"/>
                </a:cubicBezTo>
                <a:cubicBezTo>
                  <a:pt x="13185" y="8308"/>
                  <a:pt x="13783" y="8924"/>
                  <a:pt x="13837" y="9673"/>
                </a:cubicBezTo>
                <a:cubicBezTo>
                  <a:pt x="13908" y="10592"/>
                  <a:pt x="13177" y="11368"/>
                  <a:pt x="12267" y="11368"/>
                </a:cubicBezTo>
                <a:lnTo>
                  <a:pt x="419" y="11368"/>
                </a:lnTo>
                <a:lnTo>
                  <a:pt x="419" y="2875"/>
                </a:lnTo>
                <a:lnTo>
                  <a:pt x="1758" y="2875"/>
                </a:lnTo>
                <a:cubicBezTo>
                  <a:pt x="1865" y="2875"/>
                  <a:pt x="1963" y="2795"/>
                  <a:pt x="1972" y="2688"/>
                </a:cubicBezTo>
                <a:cubicBezTo>
                  <a:pt x="1990" y="2563"/>
                  <a:pt x="1891" y="2456"/>
                  <a:pt x="1767" y="2456"/>
                </a:cubicBezTo>
                <a:lnTo>
                  <a:pt x="205" y="2456"/>
                </a:lnTo>
                <a:cubicBezTo>
                  <a:pt x="89" y="2456"/>
                  <a:pt x="0" y="2545"/>
                  <a:pt x="0" y="2661"/>
                </a:cubicBezTo>
                <a:lnTo>
                  <a:pt x="0" y="11600"/>
                </a:lnTo>
                <a:cubicBezTo>
                  <a:pt x="0" y="11716"/>
                  <a:pt x="89" y="11814"/>
                  <a:pt x="205" y="11814"/>
                </a:cubicBezTo>
                <a:lnTo>
                  <a:pt x="12258" y="11814"/>
                </a:lnTo>
                <a:cubicBezTo>
                  <a:pt x="13364" y="11814"/>
                  <a:pt x="14256" y="10922"/>
                  <a:pt x="14256" y="9816"/>
                </a:cubicBezTo>
                <a:lnTo>
                  <a:pt x="14256" y="2028"/>
                </a:lnTo>
                <a:cubicBezTo>
                  <a:pt x="14256" y="917"/>
                  <a:pt x="13361" y="1"/>
                  <a:pt x="1226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sp>
        <p:nvSpPr>
          <p:cNvPr id="4083" name="Google Shape;4083;p45"/>
          <p:cNvSpPr/>
          <p:nvPr/>
        </p:nvSpPr>
        <p:spPr>
          <a:xfrm>
            <a:off x="5532302" y="1972656"/>
            <a:ext cx="249825" cy="355800"/>
          </a:xfrm>
          <a:custGeom>
            <a:avLst/>
            <a:gdLst/>
            <a:ahLst/>
            <a:cxnLst/>
            <a:rect l="l" t="t" r="r" b="b"/>
            <a:pathLst>
              <a:path w="9993" h="14232" extrusionOk="0">
                <a:moveTo>
                  <a:pt x="2668" y="866"/>
                </a:moveTo>
                <a:lnTo>
                  <a:pt x="2668" y="3114"/>
                </a:lnTo>
                <a:lnTo>
                  <a:pt x="1749" y="3114"/>
                </a:lnTo>
                <a:lnTo>
                  <a:pt x="1749" y="866"/>
                </a:lnTo>
                <a:close/>
                <a:moveTo>
                  <a:pt x="1330" y="420"/>
                </a:moveTo>
                <a:lnTo>
                  <a:pt x="1330" y="3560"/>
                </a:lnTo>
                <a:lnTo>
                  <a:pt x="411" y="3560"/>
                </a:lnTo>
                <a:lnTo>
                  <a:pt x="411" y="420"/>
                </a:lnTo>
                <a:close/>
                <a:moveTo>
                  <a:pt x="7111" y="866"/>
                </a:moveTo>
                <a:cubicBezTo>
                  <a:pt x="8467" y="866"/>
                  <a:pt x="9573" y="1963"/>
                  <a:pt x="9573" y="3328"/>
                </a:cubicBezTo>
                <a:lnTo>
                  <a:pt x="9573" y="4372"/>
                </a:lnTo>
                <a:cubicBezTo>
                  <a:pt x="9243" y="3774"/>
                  <a:pt x="8708" y="3114"/>
                  <a:pt x="8003" y="3114"/>
                </a:cubicBezTo>
                <a:lnTo>
                  <a:pt x="7102" y="3114"/>
                </a:lnTo>
                <a:lnTo>
                  <a:pt x="7102" y="866"/>
                </a:lnTo>
                <a:close/>
                <a:moveTo>
                  <a:pt x="206" y="1"/>
                </a:moveTo>
                <a:cubicBezTo>
                  <a:pt x="90" y="1"/>
                  <a:pt x="1" y="90"/>
                  <a:pt x="1" y="206"/>
                </a:cubicBezTo>
                <a:lnTo>
                  <a:pt x="1" y="3774"/>
                </a:lnTo>
                <a:cubicBezTo>
                  <a:pt x="1" y="3890"/>
                  <a:pt x="90" y="3980"/>
                  <a:pt x="206" y="3980"/>
                </a:cubicBezTo>
                <a:lnTo>
                  <a:pt x="1518" y="3980"/>
                </a:lnTo>
                <a:cubicBezTo>
                  <a:pt x="1633" y="3980"/>
                  <a:pt x="1723" y="3890"/>
                  <a:pt x="1723" y="3774"/>
                </a:cubicBezTo>
                <a:lnTo>
                  <a:pt x="1723" y="3534"/>
                </a:lnTo>
                <a:lnTo>
                  <a:pt x="2766" y="3534"/>
                </a:lnTo>
                <a:lnTo>
                  <a:pt x="3739" y="4506"/>
                </a:lnTo>
                <a:cubicBezTo>
                  <a:pt x="2972" y="7753"/>
                  <a:pt x="3079" y="9288"/>
                  <a:pt x="3204" y="11223"/>
                </a:cubicBezTo>
                <a:cubicBezTo>
                  <a:pt x="3257" y="12009"/>
                  <a:pt x="3320" y="12910"/>
                  <a:pt x="3320" y="14016"/>
                </a:cubicBezTo>
                <a:cubicBezTo>
                  <a:pt x="3320" y="14123"/>
                  <a:pt x="3391" y="14212"/>
                  <a:pt x="3498" y="14230"/>
                </a:cubicBezTo>
                <a:cubicBezTo>
                  <a:pt x="3507" y="14231"/>
                  <a:pt x="3516" y="14232"/>
                  <a:pt x="3526" y="14232"/>
                </a:cubicBezTo>
                <a:cubicBezTo>
                  <a:pt x="3639" y="14232"/>
                  <a:pt x="3739" y="14132"/>
                  <a:pt x="3739" y="14025"/>
                </a:cubicBezTo>
                <a:cubicBezTo>
                  <a:pt x="3739" y="12901"/>
                  <a:pt x="3676" y="11991"/>
                  <a:pt x="3623" y="11197"/>
                </a:cubicBezTo>
                <a:cubicBezTo>
                  <a:pt x="3498" y="9305"/>
                  <a:pt x="3400" y="7807"/>
                  <a:pt x="4140" y="4649"/>
                </a:cubicBezTo>
                <a:lnTo>
                  <a:pt x="5514" y="4649"/>
                </a:lnTo>
                <a:cubicBezTo>
                  <a:pt x="5220" y="6549"/>
                  <a:pt x="5336" y="7200"/>
                  <a:pt x="5541" y="8253"/>
                </a:cubicBezTo>
                <a:cubicBezTo>
                  <a:pt x="5737" y="9270"/>
                  <a:pt x="5996" y="10661"/>
                  <a:pt x="5996" y="14016"/>
                </a:cubicBezTo>
                <a:cubicBezTo>
                  <a:pt x="5996" y="14123"/>
                  <a:pt x="6076" y="14212"/>
                  <a:pt x="6183" y="14230"/>
                </a:cubicBezTo>
                <a:cubicBezTo>
                  <a:pt x="6192" y="14231"/>
                  <a:pt x="6202" y="14232"/>
                  <a:pt x="6211" y="14232"/>
                </a:cubicBezTo>
                <a:cubicBezTo>
                  <a:pt x="6323" y="14232"/>
                  <a:pt x="6415" y="14132"/>
                  <a:pt x="6415" y="14025"/>
                </a:cubicBezTo>
                <a:cubicBezTo>
                  <a:pt x="6415" y="10626"/>
                  <a:pt x="6148" y="9207"/>
                  <a:pt x="5951" y="8173"/>
                </a:cubicBezTo>
                <a:cubicBezTo>
                  <a:pt x="5755" y="7138"/>
                  <a:pt x="5630" y="6504"/>
                  <a:pt x="5960" y="4542"/>
                </a:cubicBezTo>
                <a:lnTo>
                  <a:pt x="6968" y="3534"/>
                </a:lnTo>
                <a:lnTo>
                  <a:pt x="7994" y="3534"/>
                </a:lnTo>
                <a:cubicBezTo>
                  <a:pt x="8788" y="3534"/>
                  <a:pt x="9413" y="4881"/>
                  <a:pt x="9582" y="5398"/>
                </a:cubicBezTo>
                <a:cubicBezTo>
                  <a:pt x="9615" y="5483"/>
                  <a:pt x="9699" y="5539"/>
                  <a:pt x="9788" y="5539"/>
                </a:cubicBezTo>
                <a:cubicBezTo>
                  <a:pt x="9821" y="5539"/>
                  <a:pt x="9854" y="5531"/>
                  <a:pt x="9885" y="5514"/>
                </a:cubicBezTo>
                <a:cubicBezTo>
                  <a:pt x="9957" y="5478"/>
                  <a:pt x="9993" y="5398"/>
                  <a:pt x="9993" y="5327"/>
                </a:cubicBezTo>
                <a:lnTo>
                  <a:pt x="9993" y="661"/>
                </a:lnTo>
                <a:cubicBezTo>
                  <a:pt x="9993" y="545"/>
                  <a:pt x="9894" y="447"/>
                  <a:pt x="9778" y="447"/>
                </a:cubicBezTo>
                <a:lnTo>
                  <a:pt x="6112" y="447"/>
                </a:lnTo>
                <a:cubicBezTo>
                  <a:pt x="5916" y="634"/>
                  <a:pt x="6040" y="866"/>
                  <a:pt x="6219" y="866"/>
                </a:cubicBezTo>
                <a:lnTo>
                  <a:pt x="6683" y="866"/>
                </a:lnTo>
                <a:lnTo>
                  <a:pt x="6683" y="3239"/>
                </a:lnTo>
                <a:lnTo>
                  <a:pt x="5693" y="4229"/>
                </a:lnTo>
                <a:lnTo>
                  <a:pt x="4078" y="4229"/>
                </a:lnTo>
                <a:lnTo>
                  <a:pt x="3088" y="3239"/>
                </a:lnTo>
                <a:lnTo>
                  <a:pt x="3088" y="866"/>
                </a:lnTo>
                <a:lnTo>
                  <a:pt x="5238" y="866"/>
                </a:lnTo>
                <a:cubicBezTo>
                  <a:pt x="5345" y="866"/>
                  <a:pt x="5443" y="786"/>
                  <a:pt x="5452" y="679"/>
                </a:cubicBezTo>
                <a:cubicBezTo>
                  <a:pt x="5470" y="554"/>
                  <a:pt x="5371" y="447"/>
                  <a:pt x="5247" y="447"/>
                </a:cubicBezTo>
                <a:lnTo>
                  <a:pt x="1749" y="447"/>
                </a:lnTo>
                <a:lnTo>
                  <a:pt x="1723" y="206"/>
                </a:lnTo>
                <a:cubicBezTo>
                  <a:pt x="1723" y="90"/>
                  <a:pt x="1633" y="1"/>
                  <a:pt x="151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grpSp>
        <p:nvGrpSpPr>
          <p:cNvPr id="4084" name="Google Shape;4084;p45"/>
          <p:cNvGrpSpPr/>
          <p:nvPr/>
        </p:nvGrpSpPr>
        <p:grpSpPr>
          <a:xfrm>
            <a:off x="1776046" y="2033438"/>
            <a:ext cx="356650" cy="233100"/>
            <a:chOff x="1746650" y="1754050"/>
            <a:chExt cx="356650" cy="233100"/>
          </a:xfrm>
        </p:grpSpPr>
        <p:sp>
          <p:nvSpPr>
            <p:cNvPr id="4085" name="Google Shape;4085;p45"/>
            <p:cNvSpPr/>
            <p:nvPr/>
          </p:nvSpPr>
          <p:spPr>
            <a:xfrm>
              <a:off x="1746650" y="1754050"/>
              <a:ext cx="356650" cy="233100"/>
            </a:xfrm>
            <a:custGeom>
              <a:avLst/>
              <a:gdLst/>
              <a:ahLst/>
              <a:cxnLst/>
              <a:rect l="l" t="t" r="r" b="b"/>
              <a:pathLst>
                <a:path w="14266" h="9324" extrusionOk="0">
                  <a:moveTo>
                    <a:pt x="13846" y="420"/>
                  </a:moveTo>
                  <a:lnTo>
                    <a:pt x="13846" y="893"/>
                  </a:lnTo>
                  <a:lnTo>
                    <a:pt x="12258" y="893"/>
                  </a:lnTo>
                  <a:lnTo>
                    <a:pt x="12258" y="420"/>
                  </a:lnTo>
                  <a:close/>
                  <a:moveTo>
                    <a:pt x="13846" y="1312"/>
                  </a:moveTo>
                  <a:lnTo>
                    <a:pt x="13846" y="7031"/>
                  </a:lnTo>
                  <a:lnTo>
                    <a:pt x="12258" y="8619"/>
                  </a:lnTo>
                  <a:lnTo>
                    <a:pt x="12258" y="7994"/>
                  </a:lnTo>
                  <a:lnTo>
                    <a:pt x="12481" y="7994"/>
                  </a:lnTo>
                  <a:cubicBezTo>
                    <a:pt x="12589" y="7994"/>
                    <a:pt x="12687" y="7914"/>
                    <a:pt x="12705" y="7807"/>
                  </a:cubicBezTo>
                  <a:cubicBezTo>
                    <a:pt x="12713" y="7682"/>
                    <a:pt x="12615" y="7575"/>
                    <a:pt x="12490" y="7575"/>
                  </a:cubicBezTo>
                  <a:lnTo>
                    <a:pt x="12258" y="7575"/>
                  </a:lnTo>
                  <a:lnTo>
                    <a:pt x="12258" y="6656"/>
                  </a:lnTo>
                  <a:lnTo>
                    <a:pt x="12481" y="6656"/>
                  </a:lnTo>
                  <a:cubicBezTo>
                    <a:pt x="12589" y="6656"/>
                    <a:pt x="12687" y="6576"/>
                    <a:pt x="12705" y="6469"/>
                  </a:cubicBezTo>
                  <a:cubicBezTo>
                    <a:pt x="12713" y="6344"/>
                    <a:pt x="12615" y="6237"/>
                    <a:pt x="12490" y="6237"/>
                  </a:cubicBezTo>
                  <a:lnTo>
                    <a:pt x="12258" y="6237"/>
                  </a:lnTo>
                  <a:lnTo>
                    <a:pt x="12258" y="5318"/>
                  </a:lnTo>
                  <a:lnTo>
                    <a:pt x="12481" y="5318"/>
                  </a:lnTo>
                  <a:cubicBezTo>
                    <a:pt x="12589" y="5318"/>
                    <a:pt x="12687" y="5238"/>
                    <a:pt x="12705" y="5130"/>
                  </a:cubicBezTo>
                  <a:cubicBezTo>
                    <a:pt x="12713" y="5006"/>
                    <a:pt x="12615" y="4899"/>
                    <a:pt x="12490" y="4899"/>
                  </a:cubicBezTo>
                  <a:lnTo>
                    <a:pt x="12258" y="4899"/>
                  </a:lnTo>
                  <a:lnTo>
                    <a:pt x="12258" y="3980"/>
                  </a:lnTo>
                  <a:lnTo>
                    <a:pt x="12481" y="3980"/>
                  </a:lnTo>
                  <a:cubicBezTo>
                    <a:pt x="12589" y="3980"/>
                    <a:pt x="12687" y="3908"/>
                    <a:pt x="12705" y="3801"/>
                  </a:cubicBezTo>
                  <a:cubicBezTo>
                    <a:pt x="12713" y="3667"/>
                    <a:pt x="12615" y="3560"/>
                    <a:pt x="12490" y="3560"/>
                  </a:cubicBezTo>
                  <a:lnTo>
                    <a:pt x="12258" y="3560"/>
                  </a:lnTo>
                  <a:lnTo>
                    <a:pt x="12258" y="2641"/>
                  </a:lnTo>
                  <a:lnTo>
                    <a:pt x="12481" y="2641"/>
                  </a:lnTo>
                  <a:cubicBezTo>
                    <a:pt x="12589" y="2641"/>
                    <a:pt x="12687" y="2570"/>
                    <a:pt x="12705" y="2463"/>
                  </a:cubicBezTo>
                  <a:cubicBezTo>
                    <a:pt x="12713" y="2338"/>
                    <a:pt x="12615" y="2231"/>
                    <a:pt x="12490" y="2231"/>
                  </a:cubicBezTo>
                  <a:lnTo>
                    <a:pt x="12258" y="2231"/>
                  </a:lnTo>
                  <a:lnTo>
                    <a:pt x="12258" y="1312"/>
                  </a:lnTo>
                  <a:close/>
                  <a:moveTo>
                    <a:pt x="11839" y="7325"/>
                  </a:moveTo>
                  <a:lnTo>
                    <a:pt x="11839" y="8913"/>
                  </a:lnTo>
                  <a:lnTo>
                    <a:pt x="11366" y="8913"/>
                  </a:lnTo>
                  <a:lnTo>
                    <a:pt x="11366" y="8681"/>
                  </a:lnTo>
                  <a:cubicBezTo>
                    <a:pt x="11366" y="8583"/>
                    <a:pt x="11304" y="8494"/>
                    <a:pt x="11206" y="8467"/>
                  </a:cubicBezTo>
                  <a:cubicBezTo>
                    <a:pt x="11191" y="8464"/>
                    <a:pt x="11176" y="8462"/>
                    <a:pt x="11161" y="8462"/>
                  </a:cubicBezTo>
                  <a:cubicBezTo>
                    <a:pt x="11046" y="8462"/>
                    <a:pt x="10947" y="8553"/>
                    <a:pt x="10947" y="8672"/>
                  </a:cubicBezTo>
                  <a:lnTo>
                    <a:pt x="10947" y="8913"/>
                  </a:lnTo>
                  <a:lnTo>
                    <a:pt x="10251" y="8913"/>
                  </a:lnTo>
                  <a:lnTo>
                    <a:pt x="10251" y="7325"/>
                  </a:lnTo>
                  <a:close/>
                  <a:moveTo>
                    <a:pt x="1999" y="1"/>
                  </a:moveTo>
                  <a:cubicBezTo>
                    <a:pt x="902" y="1"/>
                    <a:pt x="1" y="893"/>
                    <a:pt x="1" y="1990"/>
                  </a:cubicBezTo>
                  <a:lnTo>
                    <a:pt x="1" y="9109"/>
                  </a:lnTo>
                  <a:cubicBezTo>
                    <a:pt x="1" y="9234"/>
                    <a:pt x="99" y="9323"/>
                    <a:pt x="224" y="9323"/>
                  </a:cubicBezTo>
                  <a:lnTo>
                    <a:pt x="8021" y="9323"/>
                  </a:lnTo>
                  <a:cubicBezTo>
                    <a:pt x="8217" y="9136"/>
                    <a:pt x="8092" y="8913"/>
                    <a:pt x="7914" y="8913"/>
                  </a:cubicBezTo>
                  <a:lnTo>
                    <a:pt x="1999" y="8913"/>
                  </a:lnTo>
                  <a:cubicBezTo>
                    <a:pt x="1125" y="8913"/>
                    <a:pt x="420" y="8208"/>
                    <a:pt x="420" y="7334"/>
                  </a:cubicBezTo>
                  <a:lnTo>
                    <a:pt x="420" y="1963"/>
                  </a:lnTo>
                  <a:cubicBezTo>
                    <a:pt x="420" y="1098"/>
                    <a:pt x="1125" y="384"/>
                    <a:pt x="1999" y="384"/>
                  </a:cubicBezTo>
                  <a:lnTo>
                    <a:pt x="8262" y="384"/>
                  </a:lnTo>
                  <a:cubicBezTo>
                    <a:pt x="9127" y="384"/>
                    <a:pt x="9832" y="1098"/>
                    <a:pt x="9832" y="1963"/>
                  </a:cubicBezTo>
                  <a:lnTo>
                    <a:pt x="9832" y="8913"/>
                  </a:lnTo>
                  <a:lnTo>
                    <a:pt x="8967" y="8913"/>
                  </a:lnTo>
                  <a:cubicBezTo>
                    <a:pt x="8860" y="8913"/>
                    <a:pt x="8761" y="8984"/>
                    <a:pt x="8752" y="9091"/>
                  </a:cubicBezTo>
                  <a:cubicBezTo>
                    <a:pt x="8735" y="9216"/>
                    <a:pt x="8833" y="9323"/>
                    <a:pt x="8958" y="9323"/>
                  </a:cubicBezTo>
                  <a:lnTo>
                    <a:pt x="12044" y="9323"/>
                  </a:lnTo>
                  <a:cubicBezTo>
                    <a:pt x="12107" y="9323"/>
                    <a:pt x="12160" y="9305"/>
                    <a:pt x="12196" y="9270"/>
                  </a:cubicBezTo>
                  <a:lnTo>
                    <a:pt x="14203" y="7263"/>
                  </a:lnTo>
                  <a:cubicBezTo>
                    <a:pt x="14239" y="7227"/>
                    <a:pt x="14266" y="7173"/>
                    <a:pt x="14266" y="7111"/>
                  </a:cubicBezTo>
                  <a:lnTo>
                    <a:pt x="14266" y="206"/>
                  </a:lnTo>
                  <a:cubicBezTo>
                    <a:pt x="14266" y="90"/>
                    <a:pt x="14168" y="1"/>
                    <a:pt x="14052" y="1"/>
                  </a:cubicBezTo>
                  <a:lnTo>
                    <a:pt x="12044" y="1"/>
                  </a:lnTo>
                  <a:cubicBezTo>
                    <a:pt x="11937" y="1"/>
                    <a:pt x="11839" y="90"/>
                    <a:pt x="11839" y="206"/>
                  </a:cubicBezTo>
                  <a:lnTo>
                    <a:pt x="11839" y="6906"/>
                  </a:lnTo>
                  <a:lnTo>
                    <a:pt x="10251" y="6906"/>
                  </a:lnTo>
                  <a:lnTo>
                    <a:pt x="10251" y="1990"/>
                  </a:lnTo>
                  <a:cubicBezTo>
                    <a:pt x="10251" y="893"/>
                    <a:pt x="9359" y="1"/>
                    <a:pt x="8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86" name="Google Shape;4086;p45"/>
            <p:cNvSpPr/>
            <p:nvPr/>
          </p:nvSpPr>
          <p:spPr>
            <a:xfrm>
              <a:off x="1780550" y="1776150"/>
              <a:ext cx="189150" cy="188925"/>
            </a:xfrm>
            <a:custGeom>
              <a:avLst/>
              <a:gdLst/>
              <a:ahLst/>
              <a:cxnLst/>
              <a:rect l="l" t="t" r="r" b="b"/>
              <a:pathLst>
                <a:path w="7566" h="7557" extrusionOk="0">
                  <a:moveTo>
                    <a:pt x="3783" y="410"/>
                  </a:moveTo>
                  <a:cubicBezTo>
                    <a:pt x="5639" y="410"/>
                    <a:pt x="7147" y="1927"/>
                    <a:pt x="7147" y="3774"/>
                  </a:cubicBezTo>
                  <a:cubicBezTo>
                    <a:pt x="7147" y="5629"/>
                    <a:pt x="5639" y="7137"/>
                    <a:pt x="3783" y="7137"/>
                  </a:cubicBezTo>
                  <a:cubicBezTo>
                    <a:pt x="1928" y="7137"/>
                    <a:pt x="420" y="5629"/>
                    <a:pt x="420" y="3774"/>
                  </a:cubicBezTo>
                  <a:cubicBezTo>
                    <a:pt x="420" y="1927"/>
                    <a:pt x="1928" y="410"/>
                    <a:pt x="3783" y="410"/>
                  </a:cubicBezTo>
                  <a:close/>
                  <a:moveTo>
                    <a:pt x="3783" y="0"/>
                  </a:moveTo>
                  <a:cubicBezTo>
                    <a:pt x="1696" y="0"/>
                    <a:pt x="1" y="1695"/>
                    <a:pt x="1" y="3774"/>
                  </a:cubicBezTo>
                  <a:cubicBezTo>
                    <a:pt x="1" y="5861"/>
                    <a:pt x="1696" y="7556"/>
                    <a:pt x="3783" y="7556"/>
                  </a:cubicBezTo>
                  <a:cubicBezTo>
                    <a:pt x="5871" y="7556"/>
                    <a:pt x="7566" y="5861"/>
                    <a:pt x="7566" y="3774"/>
                  </a:cubicBezTo>
                  <a:cubicBezTo>
                    <a:pt x="7566" y="1695"/>
                    <a:pt x="5871" y="0"/>
                    <a:pt x="37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4087" name="Google Shape;4087;p45"/>
            <p:cNvSpPr/>
            <p:nvPr/>
          </p:nvSpPr>
          <p:spPr>
            <a:xfrm>
              <a:off x="1828300" y="1826350"/>
              <a:ext cx="93900" cy="94125"/>
            </a:xfrm>
            <a:custGeom>
              <a:avLst/>
              <a:gdLst/>
              <a:ahLst/>
              <a:cxnLst/>
              <a:rect l="l" t="t" r="r" b="b"/>
              <a:pathLst>
                <a:path w="3756" h="3765" extrusionOk="0">
                  <a:moveTo>
                    <a:pt x="3211" y="419"/>
                  </a:moveTo>
                  <a:cubicBezTo>
                    <a:pt x="3276" y="419"/>
                    <a:pt x="3337" y="468"/>
                    <a:pt x="3337" y="543"/>
                  </a:cubicBezTo>
                  <a:lnTo>
                    <a:pt x="3337" y="3211"/>
                  </a:lnTo>
                  <a:cubicBezTo>
                    <a:pt x="3337" y="3273"/>
                    <a:pt x="3301" y="3327"/>
                    <a:pt x="3238" y="3345"/>
                  </a:cubicBezTo>
                  <a:cubicBezTo>
                    <a:pt x="3229" y="3347"/>
                    <a:pt x="3220" y="3348"/>
                    <a:pt x="3211" y="3348"/>
                  </a:cubicBezTo>
                  <a:cubicBezTo>
                    <a:pt x="3142" y="3348"/>
                    <a:pt x="3087" y="3291"/>
                    <a:pt x="3087" y="3220"/>
                  </a:cubicBezTo>
                  <a:lnTo>
                    <a:pt x="3087" y="1444"/>
                  </a:lnTo>
                  <a:cubicBezTo>
                    <a:pt x="3087" y="1321"/>
                    <a:pt x="2982" y="1240"/>
                    <a:pt x="2875" y="1240"/>
                  </a:cubicBezTo>
                  <a:cubicBezTo>
                    <a:pt x="2820" y="1240"/>
                    <a:pt x="2764" y="1262"/>
                    <a:pt x="2721" y="1311"/>
                  </a:cubicBezTo>
                  <a:lnTo>
                    <a:pt x="1972" y="2185"/>
                  </a:lnTo>
                  <a:cubicBezTo>
                    <a:pt x="1949" y="2212"/>
                    <a:pt x="1914" y="2225"/>
                    <a:pt x="1878" y="2225"/>
                  </a:cubicBezTo>
                  <a:cubicBezTo>
                    <a:pt x="1842" y="2225"/>
                    <a:pt x="1807" y="2212"/>
                    <a:pt x="1784" y="2185"/>
                  </a:cubicBezTo>
                  <a:lnTo>
                    <a:pt x="1035" y="1311"/>
                  </a:lnTo>
                  <a:cubicBezTo>
                    <a:pt x="992" y="1262"/>
                    <a:pt x="936" y="1240"/>
                    <a:pt x="881" y="1240"/>
                  </a:cubicBezTo>
                  <a:cubicBezTo>
                    <a:pt x="774" y="1240"/>
                    <a:pt x="669" y="1321"/>
                    <a:pt x="669" y="1444"/>
                  </a:cubicBezTo>
                  <a:lnTo>
                    <a:pt x="669" y="3211"/>
                  </a:lnTo>
                  <a:cubicBezTo>
                    <a:pt x="669" y="3273"/>
                    <a:pt x="625" y="3327"/>
                    <a:pt x="562" y="3345"/>
                  </a:cubicBezTo>
                  <a:cubicBezTo>
                    <a:pt x="553" y="3347"/>
                    <a:pt x="544" y="3348"/>
                    <a:pt x="535" y="3348"/>
                  </a:cubicBezTo>
                  <a:cubicBezTo>
                    <a:pt x="466" y="3348"/>
                    <a:pt x="410" y="3291"/>
                    <a:pt x="410" y="3220"/>
                  </a:cubicBezTo>
                  <a:lnTo>
                    <a:pt x="410" y="543"/>
                  </a:lnTo>
                  <a:cubicBezTo>
                    <a:pt x="410" y="468"/>
                    <a:pt x="475" y="419"/>
                    <a:pt x="540" y="419"/>
                  </a:cubicBezTo>
                  <a:cubicBezTo>
                    <a:pt x="574" y="419"/>
                    <a:pt x="609" y="432"/>
                    <a:pt x="633" y="463"/>
                  </a:cubicBezTo>
                  <a:lnTo>
                    <a:pt x="1722" y="1721"/>
                  </a:lnTo>
                  <a:cubicBezTo>
                    <a:pt x="1762" y="1770"/>
                    <a:pt x="1820" y="1795"/>
                    <a:pt x="1878" y="1795"/>
                  </a:cubicBezTo>
                  <a:cubicBezTo>
                    <a:pt x="1936" y="1795"/>
                    <a:pt x="1994" y="1770"/>
                    <a:pt x="2034" y="1721"/>
                  </a:cubicBezTo>
                  <a:lnTo>
                    <a:pt x="3114" y="463"/>
                  </a:lnTo>
                  <a:cubicBezTo>
                    <a:pt x="3141" y="432"/>
                    <a:pt x="3177" y="419"/>
                    <a:pt x="3211" y="419"/>
                  </a:cubicBezTo>
                  <a:close/>
                  <a:moveTo>
                    <a:pt x="539" y="0"/>
                  </a:moveTo>
                  <a:cubicBezTo>
                    <a:pt x="475" y="0"/>
                    <a:pt x="410" y="12"/>
                    <a:pt x="348" y="35"/>
                  </a:cubicBezTo>
                  <a:cubicBezTo>
                    <a:pt x="143" y="106"/>
                    <a:pt x="0" y="312"/>
                    <a:pt x="0" y="543"/>
                  </a:cubicBezTo>
                  <a:lnTo>
                    <a:pt x="0" y="3202"/>
                  </a:lnTo>
                  <a:cubicBezTo>
                    <a:pt x="0" y="3496"/>
                    <a:pt x="223" y="3755"/>
                    <a:pt x="517" y="3764"/>
                  </a:cubicBezTo>
                  <a:cubicBezTo>
                    <a:pt x="523" y="3764"/>
                    <a:pt x="528" y="3764"/>
                    <a:pt x="534" y="3764"/>
                  </a:cubicBezTo>
                  <a:cubicBezTo>
                    <a:pt x="838" y="3764"/>
                    <a:pt x="1080" y="3518"/>
                    <a:pt x="1080" y="3220"/>
                  </a:cubicBezTo>
                  <a:lnTo>
                    <a:pt x="1080" y="2015"/>
                  </a:lnTo>
                  <a:lnTo>
                    <a:pt x="1463" y="2461"/>
                  </a:lnTo>
                  <a:cubicBezTo>
                    <a:pt x="1570" y="2582"/>
                    <a:pt x="1724" y="2642"/>
                    <a:pt x="1878" y="2642"/>
                  </a:cubicBezTo>
                  <a:cubicBezTo>
                    <a:pt x="2032" y="2642"/>
                    <a:pt x="2186" y="2582"/>
                    <a:pt x="2293" y="2461"/>
                  </a:cubicBezTo>
                  <a:lnTo>
                    <a:pt x="2667" y="2015"/>
                  </a:lnTo>
                  <a:lnTo>
                    <a:pt x="2667" y="3202"/>
                  </a:lnTo>
                  <a:cubicBezTo>
                    <a:pt x="2667" y="3496"/>
                    <a:pt x="2899" y="3755"/>
                    <a:pt x="3194" y="3764"/>
                  </a:cubicBezTo>
                  <a:cubicBezTo>
                    <a:pt x="3199" y="3764"/>
                    <a:pt x="3204" y="3764"/>
                    <a:pt x="3210" y="3764"/>
                  </a:cubicBezTo>
                  <a:cubicBezTo>
                    <a:pt x="3506" y="3764"/>
                    <a:pt x="3756" y="3518"/>
                    <a:pt x="3756" y="3220"/>
                  </a:cubicBezTo>
                  <a:lnTo>
                    <a:pt x="3756" y="543"/>
                  </a:lnTo>
                  <a:cubicBezTo>
                    <a:pt x="3756" y="312"/>
                    <a:pt x="3613" y="106"/>
                    <a:pt x="3399" y="35"/>
                  </a:cubicBezTo>
                  <a:cubicBezTo>
                    <a:pt x="3336" y="12"/>
                    <a:pt x="3272" y="0"/>
                    <a:pt x="3208" y="0"/>
                  </a:cubicBezTo>
                  <a:cubicBezTo>
                    <a:pt x="3053" y="0"/>
                    <a:pt x="2902" y="67"/>
                    <a:pt x="2801" y="187"/>
                  </a:cubicBezTo>
                  <a:lnTo>
                    <a:pt x="1873" y="1266"/>
                  </a:lnTo>
                  <a:lnTo>
                    <a:pt x="955" y="187"/>
                  </a:lnTo>
                  <a:cubicBezTo>
                    <a:pt x="847" y="67"/>
                    <a:pt x="695" y="0"/>
                    <a:pt x="5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42" name="Google Shape;4058;p45">
            <a:extLst>
              <a:ext uri="{FF2B5EF4-FFF2-40B4-BE49-F238E27FC236}">
                <a16:creationId xmlns:a16="http://schemas.microsoft.com/office/drawing/2014/main" id="{F334E6FD-EC24-4742-8DC9-8165598F17BA}"/>
              </a:ext>
            </a:extLst>
          </p:cNvPr>
          <p:cNvSpPr txBox="1">
            <a:spLocks/>
          </p:cNvSpPr>
          <p:nvPr/>
        </p:nvSpPr>
        <p:spPr>
          <a:xfrm>
            <a:off x="6719511" y="1949231"/>
            <a:ext cx="1668882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indent="0"/>
            <a:r>
              <a:rPr lang="en-GB" sz="1400" dirty="0"/>
              <a:t>Skiable area</a:t>
            </a:r>
          </a:p>
        </p:txBody>
      </p:sp>
      <p:sp>
        <p:nvSpPr>
          <p:cNvPr id="43" name="Google Shape;4059;p45">
            <a:extLst>
              <a:ext uri="{FF2B5EF4-FFF2-40B4-BE49-F238E27FC236}">
                <a16:creationId xmlns:a16="http://schemas.microsoft.com/office/drawing/2014/main" id="{829DA004-B382-AF4B-BD17-2281AC4037CD}"/>
              </a:ext>
            </a:extLst>
          </p:cNvPr>
          <p:cNvSpPr txBox="1">
            <a:spLocks/>
          </p:cNvSpPr>
          <p:nvPr/>
        </p:nvSpPr>
        <p:spPr>
          <a:xfrm>
            <a:off x="6723869" y="2298728"/>
            <a:ext cx="1660167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GB" sz="1100" dirty="0"/>
              <a:t>LR predicts a negative relationship to price – TBD</a:t>
            </a:r>
          </a:p>
        </p:txBody>
      </p:sp>
      <p:sp>
        <p:nvSpPr>
          <p:cNvPr id="47" name="Google Shape;4067;p45">
            <a:extLst>
              <a:ext uri="{FF2B5EF4-FFF2-40B4-BE49-F238E27FC236}">
                <a16:creationId xmlns:a16="http://schemas.microsoft.com/office/drawing/2014/main" id="{22696833-A70F-784F-AF7B-AA3E62750928}"/>
              </a:ext>
            </a:extLst>
          </p:cNvPr>
          <p:cNvSpPr/>
          <p:nvPr/>
        </p:nvSpPr>
        <p:spPr>
          <a:xfrm>
            <a:off x="7311702" y="1391455"/>
            <a:ext cx="484500" cy="48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/>
          </a:p>
        </p:txBody>
      </p:sp>
      <p:grpSp>
        <p:nvGrpSpPr>
          <p:cNvPr id="48" name="Google Shape;4071;p45">
            <a:extLst>
              <a:ext uri="{FF2B5EF4-FFF2-40B4-BE49-F238E27FC236}">
                <a16:creationId xmlns:a16="http://schemas.microsoft.com/office/drawing/2014/main" id="{15C8C212-001F-6443-873C-F98E130219A8}"/>
              </a:ext>
            </a:extLst>
          </p:cNvPr>
          <p:cNvGrpSpPr/>
          <p:nvPr/>
        </p:nvGrpSpPr>
        <p:grpSpPr>
          <a:xfrm>
            <a:off x="7375740" y="1455468"/>
            <a:ext cx="356425" cy="356425"/>
            <a:chOff x="4174075" y="2318975"/>
            <a:chExt cx="356425" cy="356425"/>
          </a:xfrm>
        </p:grpSpPr>
        <p:sp>
          <p:nvSpPr>
            <p:cNvPr id="49" name="Google Shape;4072;p45">
              <a:extLst>
                <a:ext uri="{FF2B5EF4-FFF2-40B4-BE49-F238E27FC236}">
                  <a16:creationId xmlns:a16="http://schemas.microsoft.com/office/drawing/2014/main" id="{964C3AED-EB0B-964D-97E4-CA44F0397DB6}"/>
                </a:ext>
              </a:extLst>
            </p:cNvPr>
            <p:cNvSpPr/>
            <p:nvPr/>
          </p:nvSpPr>
          <p:spPr>
            <a:xfrm>
              <a:off x="4431000" y="2586400"/>
              <a:ext cx="77200" cy="66025"/>
            </a:xfrm>
            <a:custGeom>
              <a:avLst/>
              <a:gdLst/>
              <a:ahLst/>
              <a:cxnLst/>
              <a:rect l="l" t="t" r="r" b="b"/>
              <a:pathLst>
                <a:path w="3088" h="2641" extrusionOk="0">
                  <a:moveTo>
                    <a:pt x="2668" y="419"/>
                  </a:moveTo>
                  <a:lnTo>
                    <a:pt x="2668" y="2230"/>
                  </a:lnTo>
                  <a:lnTo>
                    <a:pt x="411" y="2230"/>
                  </a:lnTo>
                  <a:lnTo>
                    <a:pt x="411" y="419"/>
                  </a:lnTo>
                  <a:close/>
                  <a:moveTo>
                    <a:pt x="206" y="0"/>
                  </a:moveTo>
                  <a:cubicBezTo>
                    <a:pt x="90" y="0"/>
                    <a:pt x="1" y="89"/>
                    <a:pt x="1" y="205"/>
                  </a:cubicBezTo>
                  <a:lnTo>
                    <a:pt x="1" y="2435"/>
                  </a:lnTo>
                  <a:cubicBezTo>
                    <a:pt x="1" y="2551"/>
                    <a:pt x="90" y="2641"/>
                    <a:pt x="206" y="2641"/>
                  </a:cubicBezTo>
                  <a:lnTo>
                    <a:pt x="2882" y="2641"/>
                  </a:lnTo>
                  <a:cubicBezTo>
                    <a:pt x="2998" y="2641"/>
                    <a:pt x="3087" y="2551"/>
                    <a:pt x="3087" y="2435"/>
                  </a:cubicBezTo>
                  <a:lnTo>
                    <a:pt x="3087" y="205"/>
                  </a:lnTo>
                  <a:cubicBezTo>
                    <a:pt x="3087" y="89"/>
                    <a:pt x="2998" y="0"/>
                    <a:pt x="28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50" name="Google Shape;4073;p45">
              <a:extLst>
                <a:ext uri="{FF2B5EF4-FFF2-40B4-BE49-F238E27FC236}">
                  <a16:creationId xmlns:a16="http://schemas.microsoft.com/office/drawing/2014/main" id="{6D4713A5-9090-3A45-B3C6-3EE0C96DDE42}"/>
                </a:ext>
              </a:extLst>
            </p:cNvPr>
            <p:cNvSpPr/>
            <p:nvPr/>
          </p:nvSpPr>
          <p:spPr>
            <a:xfrm>
              <a:off x="4431000" y="2508325"/>
              <a:ext cx="77200" cy="66275"/>
            </a:xfrm>
            <a:custGeom>
              <a:avLst/>
              <a:gdLst/>
              <a:ahLst/>
              <a:cxnLst/>
              <a:rect l="l" t="t" r="r" b="b"/>
              <a:pathLst>
                <a:path w="3088" h="2651" extrusionOk="0">
                  <a:moveTo>
                    <a:pt x="2668" y="420"/>
                  </a:moveTo>
                  <a:lnTo>
                    <a:pt x="2668" y="2231"/>
                  </a:lnTo>
                  <a:lnTo>
                    <a:pt x="411" y="2231"/>
                  </a:lnTo>
                  <a:lnTo>
                    <a:pt x="411" y="420"/>
                  </a:lnTo>
                  <a:close/>
                  <a:moveTo>
                    <a:pt x="206" y="1"/>
                  </a:moveTo>
                  <a:cubicBezTo>
                    <a:pt x="90" y="1"/>
                    <a:pt x="1" y="99"/>
                    <a:pt x="1" y="215"/>
                  </a:cubicBezTo>
                  <a:lnTo>
                    <a:pt x="1" y="2436"/>
                  </a:lnTo>
                  <a:cubicBezTo>
                    <a:pt x="1" y="2552"/>
                    <a:pt x="90" y="2650"/>
                    <a:pt x="206" y="2650"/>
                  </a:cubicBezTo>
                  <a:lnTo>
                    <a:pt x="2882" y="2650"/>
                  </a:lnTo>
                  <a:cubicBezTo>
                    <a:pt x="2998" y="2650"/>
                    <a:pt x="3087" y="2552"/>
                    <a:pt x="3087" y="2436"/>
                  </a:cubicBezTo>
                  <a:lnTo>
                    <a:pt x="3087" y="215"/>
                  </a:lnTo>
                  <a:cubicBezTo>
                    <a:pt x="3087" y="99"/>
                    <a:pt x="2998" y="1"/>
                    <a:pt x="28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51" name="Google Shape;4074;p45">
              <a:extLst>
                <a:ext uri="{FF2B5EF4-FFF2-40B4-BE49-F238E27FC236}">
                  <a16:creationId xmlns:a16="http://schemas.microsoft.com/office/drawing/2014/main" id="{8D988430-6E7C-5143-936E-71F1A8C49FD8}"/>
                </a:ext>
              </a:extLst>
            </p:cNvPr>
            <p:cNvSpPr/>
            <p:nvPr/>
          </p:nvSpPr>
          <p:spPr>
            <a:xfrm>
              <a:off x="4250800" y="2500800"/>
              <a:ext cx="98375" cy="97150"/>
            </a:xfrm>
            <a:custGeom>
              <a:avLst/>
              <a:gdLst/>
              <a:ahLst/>
              <a:cxnLst/>
              <a:rect l="l" t="t" r="r" b="b"/>
              <a:pathLst>
                <a:path w="3935" h="3886" extrusionOk="0">
                  <a:moveTo>
                    <a:pt x="1811" y="507"/>
                  </a:moveTo>
                  <a:lnTo>
                    <a:pt x="3408" y="2104"/>
                  </a:lnTo>
                  <a:lnTo>
                    <a:pt x="2124" y="3388"/>
                  </a:lnTo>
                  <a:lnTo>
                    <a:pt x="527" y="1783"/>
                  </a:lnTo>
                  <a:lnTo>
                    <a:pt x="1811" y="507"/>
                  </a:lnTo>
                  <a:close/>
                  <a:moveTo>
                    <a:pt x="1807" y="1"/>
                  </a:moveTo>
                  <a:cubicBezTo>
                    <a:pt x="1753" y="1"/>
                    <a:pt x="1700" y="21"/>
                    <a:pt x="1660" y="61"/>
                  </a:cubicBezTo>
                  <a:lnTo>
                    <a:pt x="81" y="1640"/>
                  </a:lnTo>
                  <a:cubicBezTo>
                    <a:pt x="0" y="1720"/>
                    <a:pt x="0" y="1854"/>
                    <a:pt x="81" y="1934"/>
                  </a:cubicBezTo>
                  <a:lnTo>
                    <a:pt x="1981" y="3825"/>
                  </a:lnTo>
                  <a:cubicBezTo>
                    <a:pt x="2021" y="3866"/>
                    <a:pt x="2075" y="3886"/>
                    <a:pt x="2128" y="3886"/>
                  </a:cubicBezTo>
                  <a:cubicBezTo>
                    <a:pt x="2182" y="3886"/>
                    <a:pt x="2235" y="3866"/>
                    <a:pt x="2275" y="3825"/>
                  </a:cubicBezTo>
                  <a:lnTo>
                    <a:pt x="3854" y="2246"/>
                  </a:lnTo>
                  <a:cubicBezTo>
                    <a:pt x="3935" y="2166"/>
                    <a:pt x="3935" y="2032"/>
                    <a:pt x="3854" y="1952"/>
                  </a:cubicBezTo>
                  <a:lnTo>
                    <a:pt x="1954" y="61"/>
                  </a:lnTo>
                  <a:cubicBezTo>
                    <a:pt x="1914" y="21"/>
                    <a:pt x="1860" y="1"/>
                    <a:pt x="18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52" name="Google Shape;4075;p45">
              <a:extLst>
                <a:ext uri="{FF2B5EF4-FFF2-40B4-BE49-F238E27FC236}">
                  <a16:creationId xmlns:a16="http://schemas.microsoft.com/office/drawing/2014/main" id="{9A54E084-6B59-8640-957C-1810381819CE}"/>
                </a:ext>
              </a:extLst>
            </p:cNvPr>
            <p:cNvSpPr/>
            <p:nvPr/>
          </p:nvSpPr>
          <p:spPr>
            <a:xfrm>
              <a:off x="4306100" y="2445500"/>
              <a:ext cx="98400" cy="97375"/>
            </a:xfrm>
            <a:custGeom>
              <a:avLst/>
              <a:gdLst/>
              <a:ahLst/>
              <a:cxnLst/>
              <a:rect l="l" t="t" r="r" b="b"/>
              <a:pathLst>
                <a:path w="3936" h="3895" extrusionOk="0">
                  <a:moveTo>
                    <a:pt x="1803" y="506"/>
                  </a:moveTo>
                  <a:lnTo>
                    <a:pt x="3409" y="2103"/>
                  </a:lnTo>
                  <a:lnTo>
                    <a:pt x="2124" y="3388"/>
                  </a:lnTo>
                  <a:lnTo>
                    <a:pt x="527" y="1791"/>
                  </a:lnTo>
                  <a:lnTo>
                    <a:pt x="1803" y="506"/>
                  </a:lnTo>
                  <a:close/>
                  <a:moveTo>
                    <a:pt x="1807" y="0"/>
                  </a:moveTo>
                  <a:cubicBezTo>
                    <a:pt x="1754" y="0"/>
                    <a:pt x="1700" y="20"/>
                    <a:pt x="1660" y="60"/>
                  </a:cubicBezTo>
                  <a:lnTo>
                    <a:pt x="81" y="1639"/>
                  </a:lnTo>
                  <a:cubicBezTo>
                    <a:pt x="1" y="1720"/>
                    <a:pt x="1" y="1854"/>
                    <a:pt x="81" y="1934"/>
                  </a:cubicBezTo>
                  <a:lnTo>
                    <a:pt x="1972" y="3834"/>
                  </a:lnTo>
                  <a:cubicBezTo>
                    <a:pt x="2013" y="3874"/>
                    <a:pt x="2066" y="3894"/>
                    <a:pt x="2120" y="3894"/>
                  </a:cubicBezTo>
                  <a:cubicBezTo>
                    <a:pt x="2173" y="3894"/>
                    <a:pt x="2227" y="3874"/>
                    <a:pt x="2267" y="3834"/>
                  </a:cubicBezTo>
                  <a:lnTo>
                    <a:pt x="3846" y="2255"/>
                  </a:lnTo>
                  <a:cubicBezTo>
                    <a:pt x="3935" y="2166"/>
                    <a:pt x="3935" y="2041"/>
                    <a:pt x="3846" y="1952"/>
                  </a:cubicBezTo>
                  <a:lnTo>
                    <a:pt x="1955" y="60"/>
                  </a:lnTo>
                  <a:cubicBezTo>
                    <a:pt x="1914" y="20"/>
                    <a:pt x="1861" y="0"/>
                    <a:pt x="18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53" name="Google Shape;4076;p45">
              <a:extLst>
                <a:ext uri="{FF2B5EF4-FFF2-40B4-BE49-F238E27FC236}">
                  <a16:creationId xmlns:a16="http://schemas.microsoft.com/office/drawing/2014/main" id="{EA061CBD-7BE7-7B4A-93F1-C241924A6B81}"/>
                </a:ext>
              </a:extLst>
            </p:cNvPr>
            <p:cNvSpPr/>
            <p:nvPr/>
          </p:nvSpPr>
          <p:spPr>
            <a:xfrm>
              <a:off x="4174075" y="2318975"/>
              <a:ext cx="356425" cy="356425"/>
            </a:xfrm>
            <a:custGeom>
              <a:avLst/>
              <a:gdLst/>
              <a:ahLst/>
              <a:cxnLst/>
              <a:rect l="l" t="t" r="r" b="b"/>
              <a:pathLst>
                <a:path w="14257" h="14257" extrusionOk="0">
                  <a:moveTo>
                    <a:pt x="10822" y="4872"/>
                  </a:moveTo>
                  <a:cubicBezTo>
                    <a:pt x="10831" y="4889"/>
                    <a:pt x="10840" y="4907"/>
                    <a:pt x="10858" y="4916"/>
                  </a:cubicBezTo>
                  <a:lnTo>
                    <a:pt x="10893" y="4961"/>
                  </a:lnTo>
                  <a:lnTo>
                    <a:pt x="9618" y="6245"/>
                  </a:lnTo>
                  <a:lnTo>
                    <a:pt x="8244" y="4872"/>
                  </a:lnTo>
                  <a:close/>
                  <a:moveTo>
                    <a:pt x="12945" y="4872"/>
                  </a:moveTo>
                  <a:lnTo>
                    <a:pt x="12945" y="6683"/>
                  </a:lnTo>
                  <a:lnTo>
                    <a:pt x="11018" y="6683"/>
                  </a:lnTo>
                  <a:lnTo>
                    <a:pt x="12829" y="4881"/>
                  </a:lnTo>
                  <a:cubicBezTo>
                    <a:pt x="12829" y="4881"/>
                    <a:pt x="12829" y="4881"/>
                    <a:pt x="12829" y="4872"/>
                  </a:cubicBezTo>
                  <a:close/>
                  <a:moveTo>
                    <a:pt x="12285" y="4827"/>
                  </a:moveTo>
                  <a:lnTo>
                    <a:pt x="5193" y="11919"/>
                  </a:lnTo>
                  <a:lnTo>
                    <a:pt x="2329" y="9064"/>
                  </a:lnTo>
                  <a:lnTo>
                    <a:pt x="6522" y="4872"/>
                  </a:lnTo>
                  <a:lnTo>
                    <a:pt x="7664" y="4872"/>
                  </a:lnTo>
                  <a:cubicBezTo>
                    <a:pt x="7673" y="4889"/>
                    <a:pt x="9466" y="6683"/>
                    <a:pt x="9466" y="6683"/>
                  </a:cubicBezTo>
                  <a:cubicBezTo>
                    <a:pt x="9506" y="6723"/>
                    <a:pt x="9560" y="6743"/>
                    <a:pt x="9613" y="6743"/>
                  </a:cubicBezTo>
                  <a:cubicBezTo>
                    <a:pt x="9667" y="6743"/>
                    <a:pt x="9720" y="6723"/>
                    <a:pt x="9760" y="6683"/>
                  </a:cubicBezTo>
                  <a:lnTo>
                    <a:pt x="11339" y="5104"/>
                  </a:lnTo>
                  <a:cubicBezTo>
                    <a:pt x="11402" y="5041"/>
                    <a:pt x="11420" y="4952"/>
                    <a:pt x="11384" y="4872"/>
                  </a:cubicBezTo>
                  <a:lnTo>
                    <a:pt x="11821" y="4872"/>
                  </a:lnTo>
                  <a:cubicBezTo>
                    <a:pt x="11982" y="4872"/>
                    <a:pt x="12133" y="4863"/>
                    <a:pt x="12285" y="4827"/>
                  </a:cubicBezTo>
                  <a:close/>
                  <a:moveTo>
                    <a:pt x="13837" y="3801"/>
                  </a:moveTo>
                  <a:lnTo>
                    <a:pt x="13837" y="13810"/>
                  </a:lnTo>
                  <a:lnTo>
                    <a:pt x="9805" y="13810"/>
                  </a:lnTo>
                  <a:lnTo>
                    <a:pt x="9805" y="7923"/>
                  </a:lnTo>
                  <a:cubicBezTo>
                    <a:pt x="9805" y="7914"/>
                    <a:pt x="9796" y="7914"/>
                    <a:pt x="9796" y="7905"/>
                  </a:cubicBezTo>
                  <a:lnTo>
                    <a:pt x="10608" y="7102"/>
                  </a:lnTo>
                  <a:lnTo>
                    <a:pt x="13159" y="7102"/>
                  </a:lnTo>
                  <a:cubicBezTo>
                    <a:pt x="13275" y="7102"/>
                    <a:pt x="13364" y="7013"/>
                    <a:pt x="13364" y="6897"/>
                  </a:cubicBezTo>
                  <a:lnTo>
                    <a:pt x="13364" y="4666"/>
                  </a:lnTo>
                  <a:cubicBezTo>
                    <a:pt x="13364" y="4559"/>
                    <a:pt x="13284" y="4470"/>
                    <a:pt x="13177" y="4461"/>
                  </a:cubicBezTo>
                  <a:cubicBezTo>
                    <a:pt x="13436" y="4283"/>
                    <a:pt x="13659" y="4060"/>
                    <a:pt x="13837" y="3801"/>
                  </a:cubicBezTo>
                  <a:close/>
                  <a:moveTo>
                    <a:pt x="206" y="1"/>
                  </a:moveTo>
                  <a:cubicBezTo>
                    <a:pt x="90" y="1"/>
                    <a:pt x="1" y="99"/>
                    <a:pt x="1" y="215"/>
                  </a:cubicBezTo>
                  <a:lnTo>
                    <a:pt x="1" y="4666"/>
                  </a:lnTo>
                  <a:cubicBezTo>
                    <a:pt x="1" y="4782"/>
                    <a:pt x="90" y="4872"/>
                    <a:pt x="206" y="4872"/>
                  </a:cubicBezTo>
                  <a:lnTo>
                    <a:pt x="1758" y="4872"/>
                  </a:lnTo>
                  <a:cubicBezTo>
                    <a:pt x="1865" y="4872"/>
                    <a:pt x="1963" y="4800"/>
                    <a:pt x="1972" y="4693"/>
                  </a:cubicBezTo>
                  <a:cubicBezTo>
                    <a:pt x="1990" y="4568"/>
                    <a:pt x="1892" y="4461"/>
                    <a:pt x="1767" y="4461"/>
                  </a:cubicBezTo>
                  <a:lnTo>
                    <a:pt x="420" y="4461"/>
                  </a:lnTo>
                  <a:lnTo>
                    <a:pt x="420" y="420"/>
                  </a:lnTo>
                  <a:lnTo>
                    <a:pt x="11759" y="420"/>
                  </a:lnTo>
                  <a:cubicBezTo>
                    <a:pt x="12918" y="420"/>
                    <a:pt x="13864" y="1384"/>
                    <a:pt x="13810" y="2534"/>
                  </a:cubicBezTo>
                  <a:cubicBezTo>
                    <a:pt x="13757" y="3605"/>
                    <a:pt x="12874" y="4461"/>
                    <a:pt x="11794" y="4461"/>
                  </a:cubicBezTo>
                  <a:lnTo>
                    <a:pt x="2793" y="4461"/>
                  </a:lnTo>
                  <a:cubicBezTo>
                    <a:pt x="2695" y="4461"/>
                    <a:pt x="2597" y="4524"/>
                    <a:pt x="2579" y="4622"/>
                  </a:cubicBezTo>
                  <a:cubicBezTo>
                    <a:pt x="2552" y="4756"/>
                    <a:pt x="2650" y="4872"/>
                    <a:pt x="2784" y="4872"/>
                  </a:cubicBezTo>
                  <a:lnTo>
                    <a:pt x="5933" y="4872"/>
                  </a:lnTo>
                  <a:lnTo>
                    <a:pt x="1910" y="8904"/>
                  </a:lnTo>
                  <a:cubicBezTo>
                    <a:pt x="1829" y="8984"/>
                    <a:pt x="1829" y="9118"/>
                    <a:pt x="1910" y="9198"/>
                  </a:cubicBezTo>
                  <a:lnTo>
                    <a:pt x="5059" y="12347"/>
                  </a:lnTo>
                  <a:cubicBezTo>
                    <a:pt x="5099" y="12392"/>
                    <a:pt x="5153" y="12414"/>
                    <a:pt x="5206" y="12414"/>
                  </a:cubicBezTo>
                  <a:cubicBezTo>
                    <a:pt x="5260" y="12414"/>
                    <a:pt x="5313" y="12392"/>
                    <a:pt x="5353" y="12347"/>
                  </a:cubicBezTo>
                  <a:lnTo>
                    <a:pt x="9386" y="8324"/>
                  </a:lnTo>
                  <a:lnTo>
                    <a:pt x="9386" y="14167"/>
                  </a:lnTo>
                  <a:cubicBezTo>
                    <a:pt x="9386" y="14212"/>
                    <a:pt x="9430" y="14257"/>
                    <a:pt x="9484" y="14257"/>
                  </a:cubicBezTo>
                  <a:lnTo>
                    <a:pt x="14158" y="14257"/>
                  </a:lnTo>
                  <a:cubicBezTo>
                    <a:pt x="14212" y="14257"/>
                    <a:pt x="14256" y="14212"/>
                    <a:pt x="14256" y="14167"/>
                  </a:cubicBezTo>
                  <a:lnTo>
                    <a:pt x="14256" y="1125"/>
                  </a:lnTo>
                  <a:cubicBezTo>
                    <a:pt x="14256" y="509"/>
                    <a:pt x="13748" y="1"/>
                    <a:pt x="131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54" name="Google Shape;4077;p45">
              <a:extLst>
                <a:ext uri="{FF2B5EF4-FFF2-40B4-BE49-F238E27FC236}">
                  <a16:creationId xmlns:a16="http://schemas.microsoft.com/office/drawing/2014/main" id="{55C61072-7960-A74D-A77E-9A94FB10F97C}"/>
                </a:ext>
              </a:extLst>
            </p:cNvPr>
            <p:cNvSpPr/>
            <p:nvPr/>
          </p:nvSpPr>
          <p:spPr>
            <a:xfrm>
              <a:off x="4196375" y="2341275"/>
              <a:ext cx="66050" cy="77425"/>
            </a:xfrm>
            <a:custGeom>
              <a:avLst/>
              <a:gdLst/>
              <a:ahLst/>
              <a:cxnLst/>
              <a:rect l="l" t="t" r="r" b="b"/>
              <a:pathLst>
                <a:path w="2642" h="3097" extrusionOk="0">
                  <a:moveTo>
                    <a:pt x="2222" y="420"/>
                  </a:moveTo>
                  <a:lnTo>
                    <a:pt x="2222" y="2677"/>
                  </a:lnTo>
                  <a:lnTo>
                    <a:pt x="411" y="2677"/>
                  </a:lnTo>
                  <a:lnTo>
                    <a:pt x="411" y="420"/>
                  </a:lnTo>
                  <a:close/>
                  <a:moveTo>
                    <a:pt x="206" y="1"/>
                  </a:moveTo>
                  <a:cubicBezTo>
                    <a:pt x="90" y="1"/>
                    <a:pt x="1" y="99"/>
                    <a:pt x="1" y="206"/>
                  </a:cubicBezTo>
                  <a:lnTo>
                    <a:pt x="1" y="2882"/>
                  </a:lnTo>
                  <a:cubicBezTo>
                    <a:pt x="1" y="2998"/>
                    <a:pt x="90" y="3096"/>
                    <a:pt x="206" y="3096"/>
                  </a:cubicBezTo>
                  <a:lnTo>
                    <a:pt x="2436" y="3096"/>
                  </a:lnTo>
                  <a:cubicBezTo>
                    <a:pt x="2552" y="3096"/>
                    <a:pt x="2641" y="2998"/>
                    <a:pt x="2641" y="2882"/>
                  </a:cubicBezTo>
                  <a:lnTo>
                    <a:pt x="2641" y="206"/>
                  </a:lnTo>
                  <a:cubicBezTo>
                    <a:pt x="2641" y="99"/>
                    <a:pt x="2552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55" name="Google Shape;4078;p45">
              <a:extLst>
                <a:ext uri="{FF2B5EF4-FFF2-40B4-BE49-F238E27FC236}">
                  <a16:creationId xmlns:a16="http://schemas.microsoft.com/office/drawing/2014/main" id="{EC5B5A79-7727-014F-89A7-2798E3698CB9}"/>
                </a:ext>
              </a:extLst>
            </p:cNvPr>
            <p:cNvSpPr/>
            <p:nvPr/>
          </p:nvSpPr>
          <p:spPr>
            <a:xfrm>
              <a:off x="4274875" y="2341275"/>
              <a:ext cx="66275" cy="77425"/>
            </a:xfrm>
            <a:custGeom>
              <a:avLst/>
              <a:gdLst/>
              <a:ahLst/>
              <a:cxnLst/>
              <a:rect l="l" t="t" r="r" b="b"/>
              <a:pathLst>
                <a:path w="2651" h="3097" extrusionOk="0">
                  <a:moveTo>
                    <a:pt x="2231" y="420"/>
                  </a:moveTo>
                  <a:lnTo>
                    <a:pt x="2231" y="2677"/>
                  </a:lnTo>
                  <a:lnTo>
                    <a:pt x="420" y="2677"/>
                  </a:lnTo>
                  <a:lnTo>
                    <a:pt x="420" y="420"/>
                  </a:lnTo>
                  <a:close/>
                  <a:moveTo>
                    <a:pt x="215" y="1"/>
                  </a:moveTo>
                  <a:cubicBezTo>
                    <a:pt x="99" y="1"/>
                    <a:pt x="1" y="99"/>
                    <a:pt x="1" y="206"/>
                  </a:cubicBezTo>
                  <a:lnTo>
                    <a:pt x="1" y="2882"/>
                  </a:lnTo>
                  <a:cubicBezTo>
                    <a:pt x="1" y="2998"/>
                    <a:pt x="99" y="3096"/>
                    <a:pt x="215" y="3096"/>
                  </a:cubicBezTo>
                  <a:lnTo>
                    <a:pt x="2436" y="3096"/>
                  </a:lnTo>
                  <a:cubicBezTo>
                    <a:pt x="2552" y="3096"/>
                    <a:pt x="2650" y="2998"/>
                    <a:pt x="2650" y="2882"/>
                  </a:cubicBezTo>
                  <a:lnTo>
                    <a:pt x="2650" y="206"/>
                  </a:lnTo>
                  <a:cubicBezTo>
                    <a:pt x="2650" y="99"/>
                    <a:pt x="2552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56" name="Google Shape;4079;p45">
              <a:extLst>
                <a:ext uri="{FF2B5EF4-FFF2-40B4-BE49-F238E27FC236}">
                  <a16:creationId xmlns:a16="http://schemas.microsoft.com/office/drawing/2014/main" id="{1C3FE944-73AE-5545-B5C1-6804992EC7D2}"/>
                </a:ext>
              </a:extLst>
            </p:cNvPr>
            <p:cNvSpPr/>
            <p:nvPr/>
          </p:nvSpPr>
          <p:spPr>
            <a:xfrm>
              <a:off x="4352950" y="2341275"/>
              <a:ext cx="66025" cy="77425"/>
            </a:xfrm>
            <a:custGeom>
              <a:avLst/>
              <a:gdLst/>
              <a:ahLst/>
              <a:cxnLst/>
              <a:rect l="l" t="t" r="r" b="b"/>
              <a:pathLst>
                <a:path w="2641" h="3097" extrusionOk="0">
                  <a:moveTo>
                    <a:pt x="2231" y="420"/>
                  </a:moveTo>
                  <a:lnTo>
                    <a:pt x="2231" y="2677"/>
                  </a:lnTo>
                  <a:lnTo>
                    <a:pt x="420" y="2677"/>
                  </a:lnTo>
                  <a:lnTo>
                    <a:pt x="420" y="420"/>
                  </a:lnTo>
                  <a:close/>
                  <a:moveTo>
                    <a:pt x="205" y="1"/>
                  </a:moveTo>
                  <a:cubicBezTo>
                    <a:pt x="90" y="1"/>
                    <a:pt x="0" y="99"/>
                    <a:pt x="0" y="206"/>
                  </a:cubicBezTo>
                  <a:lnTo>
                    <a:pt x="0" y="2882"/>
                  </a:lnTo>
                  <a:cubicBezTo>
                    <a:pt x="0" y="2998"/>
                    <a:pt x="90" y="3096"/>
                    <a:pt x="205" y="3096"/>
                  </a:cubicBezTo>
                  <a:lnTo>
                    <a:pt x="2436" y="3096"/>
                  </a:lnTo>
                  <a:cubicBezTo>
                    <a:pt x="2552" y="3096"/>
                    <a:pt x="2641" y="2998"/>
                    <a:pt x="2641" y="2882"/>
                  </a:cubicBezTo>
                  <a:lnTo>
                    <a:pt x="2641" y="206"/>
                  </a:lnTo>
                  <a:cubicBezTo>
                    <a:pt x="2641" y="99"/>
                    <a:pt x="2552" y="1"/>
                    <a:pt x="24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57" name="Google Shape;4080;p45">
              <a:extLst>
                <a:ext uri="{FF2B5EF4-FFF2-40B4-BE49-F238E27FC236}">
                  <a16:creationId xmlns:a16="http://schemas.microsoft.com/office/drawing/2014/main" id="{3BB0668F-1D82-5043-98F7-8EC0F3D9C3B6}"/>
                </a:ext>
              </a:extLst>
            </p:cNvPr>
            <p:cNvSpPr/>
            <p:nvPr/>
          </p:nvSpPr>
          <p:spPr>
            <a:xfrm>
              <a:off x="4442150" y="2352200"/>
              <a:ext cx="55125" cy="55125"/>
            </a:xfrm>
            <a:custGeom>
              <a:avLst/>
              <a:gdLst/>
              <a:ahLst/>
              <a:cxnLst/>
              <a:rect l="l" t="t" r="r" b="b"/>
              <a:pathLst>
                <a:path w="2205" h="2205" extrusionOk="0">
                  <a:moveTo>
                    <a:pt x="1098" y="420"/>
                  </a:moveTo>
                  <a:cubicBezTo>
                    <a:pt x="1482" y="420"/>
                    <a:pt x="1785" y="724"/>
                    <a:pt x="1785" y="1098"/>
                  </a:cubicBezTo>
                  <a:cubicBezTo>
                    <a:pt x="1785" y="1482"/>
                    <a:pt x="1482" y="1785"/>
                    <a:pt x="1098" y="1785"/>
                  </a:cubicBezTo>
                  <a:cubicBezTo>
                    <a:pt x="723" y="1785"/>
                    <a:pt x="420" y="1482"/>
                    <a:pt x="420" y="1098"/>
                  </a:cubicBezTo>
                  <a:cubicBezTo>
                    <a:pt x="420" y="724"/>
                    <a:pt x="723" y="420"/>
                    <a:pt x="1098" y="420"/>
                  </a:cubicBezTo>
                  <a:close/>
                  <a:moveTo>
                    <a:pt x="1098" y="1"/>
                  </a:moveTo>
                  <a:cubicBezTo>
                    <a:pt x="491" y="1"/>
                    <a:pt x="1" y="492"/>
                    <a:pt x="1" y="1098"/>
                  </a:cubicBezTo>
                  <a:cubicBezTo>
                    <a:pt x="1" y="1705"/>
                    <a:pt x="491" y="2204"/>
                    <a:pt x="1098" y="2204"/>
                  </a:cubicBezTo>
                  <a:cubicBezTo>
                    <a:pt x="1705" y="2204"/>
                    <a:pt x="2204" y="1705"/>
                    <a:pt x="2204" y="1098"/>
                  </a:cubicBezTo>
                  <a:cubicBezTo>
                    <a:pt x="2204" y="492"/>
                    <a:pt x="1705" y="1"/>
                    <a:pt x="10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EECB364-B52D-C34A-B765-0E93D21989D2}"/>
              </a:ext>
            </a:extLst>
          </p:cNvPr>
          <p:cNvSpPr txBox="1"/>
          <p:nvPr/>
        </p:nvSpPr>
        <p:spPr>
          <a:xfrm>
            <a:off x="6570193" y="1305695"/>
            <a:ext cx="2067678" cy="3509691"/>
          </a:xfrm>
          <a:prstGeom prst="rect">
            <a:avLst/>
          </a:prstGeom>
          <a:solidFill>
            <a:srgbClr val="FFFFFF">
              <a:alpha val="67059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8" name="Google Shape;4059;p45">
            <a:extLst>
              <a:ext uri="{FF2B5EF4-FFF2-40B4-BE49-F238E27FC236}">
                <a16:creationId xmlns:a16="http://schemas.microsoft.com/office/drawing/2014/main" id="{3EFEF3AC-5DA0-2B41-AD99-F84549F15D38}"/>
              </a:ext>
            </a:extLst>
          </p:cNvPr>
          <p:cNvSpPr txBox="1">
            <a:spLocks/>
          </p:cNvSpPr>
          <p:nvPr/>
        </p:nvSpPr>
        <p:spPr>
          <a:xfrm>
            <a:off x="1999096" y="1307821"/>
            <a:ext cx="3420432" cy="2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GB" sz="1400" dirty="0"/>
              <a:t>Rated most relevant by both models:</a:t>
            </a:r>
          </a:p>
        </p:txBody>
      </p:sp>
      <p:sp>
        <p:nvSpPr>
          <p:cNvPr id="18" name="Double Bracket 17">
            <a:extLst>
              <a:ext uri="{FF2B5EF4-FFF2-40B4-BE49-F238E27FC236}">
                <a16:creationId xmlns:a16="http://schemas.microsoft.com/office/drawing/2014/main" id="{0CC24935-9061-6040-B54B-5EB049628C82}"/>
              </a:ext>
            </a:extLst>
          </p:cNvPr>
          <p:cNvSpPr/>
          <p:nvPr/>
        </p:nvSpPr>
        <p:spPr>
          <a:xfrm>
            <a:off x="716750" y="1261062"/>
            <a:ext cx="5709684" cy="3458602"/>
          </a:xfrm>
          <a:prstGeom prst="bracketPair">
            <a:avLst>
              <a:gd name="adj" fmla="val 678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Google Shape;4059;p45">
            <a:extLst>
              <a:ext uri="{FF2B5EF4-FFF2-40B4-BE49-F238E27FC236}">
                <a16:creationId xmlns:a16="http://schemas.microsoft.com/office/drawing/2014/main" id="{A26B8729-AB92-0641-A38E-14C02A061283}"/>
              </a:ext>
            </a:extLst>
          </p:cNvPr>
          <p:cNvSpPr txBox="1">
            <a:spLocks/>
          </p:cNvSpPr>
          <p:nvPr/>
        </p:nvSpPr>
        <p:spPr>
          <a:xfrm>
            <a:off x="6931438" y="4792193"/>
            <a:ext cx="1492562" cy="1744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r"/>
            <a:r>
              <a:rPr lang="en-GB" sz="800" i="1" dirty="0"/>
              <a:t>LR: Linear regression model</a:t>
            </a:r>
          </a:p>
          <a:p>
            <a:pPr marL="0" indent="0" algn="r"/>
            <a:r>
              <a:rPr lang="en-GB" sz="800" i="1" dirty="0"/>
              <a:t>RF: Random forest model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5AC5F-6546-9842-BDCB-130070746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AGAINST COMPETITORS</a:t>
            </a:r>
          </a:p>
        </p:txBody>
      </p:sp>
      <p:sp>
        <p:nvSpPr>
          <p:cNvPr id="15" name="Google Shape;4050;p45">
            <a:extLst>
              <a:ext uri="{FF2B5EF4-FFF2-40B4-BE49-F238E27FC236}">
                <a16:creationId xmlns:a16="http://schemas.microsoft.com/office/drawing/2014/main" id="{EA8656C7-E9FD-C64B-9A5D-CA565F38647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56925" y="1065026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Fast 4-person chairs</a:t>
            </a:r>
            <a:endParaRPr sz="1400" dirty="0"/>
          </a:p>
        </p:txBody>
      </p:sp>
      <p:sp>
        <p:nvSpPr>
          <p:cNvPr id="16" name="Google Shape;4052;p45">
            <a:extLst>
              <a:ext uri="{FF2B5EF4-FFF2-40B4-BE49-F238E27FC236}">
                <a16:creationId xmlns:a16="http://schemas.microsoft.com/office/drawing/2014/main" id="{F06255DA-EB66-5840-8F21-E07FCF83459C}"/>
              </a:ext>
            </a:extLst>
          </p:cNvPr>
          <p:cNvSpPr txBox="1">
            <a:spLocks/>
          </p:cNvSpPr>
          <p:nvPr/>
        </p:nvSpPr>
        <p:spPr>
          <a:xfrm>
            <a:off x="5159625" y="2974214"/>
            <a:ext cx="19821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indent="0"/>
            <a:r>
              <a:rPr lang="en-GB" sz="1400" dirty="0"/>
              <a:t>Vertical drop </a:t>
            </a:r>
            <a:r>
              <a:rPr lang="en-GB" sz="1000" dirty="0"/>
              <a:t>(summit to base)</a:t>
            </a:r>
            <a:endParaRPr lang="en-GB" sz="1400" dirty="0"/>
          </a:p>
        </p:txBody>
      </p:sp>
      <p:sp>
        <p:nvSpPr>
          <p:cNvPr id="17" name="Google Shape;4054;p45">
            <a:extLst>
              <a:ext uri="{FF2B5EF4-FFF2-40B4-BE49-F238E27FC236}">
                <a16:creationId xmlns:a16="http://schemas.microsoft.com/office/drawing/2014/main" id="{19A039FB-050E-554C-8E44-67FDCF426FA1}"/>
              </a:ext>
            </a:extLst>
          </p:cNvPr>
          <p:cNvSpPr txBox="1">
            <a:spLocks/>
          </p:cNvSpPr>
          <p:nvPr/>
        </p:nvSpPr>
        <p:spPr>
          <a:xfrm>
            <a:off x="3741621" y="1067974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dirty="0">
                <a:solidFill>
                  <a:schemeClr val="lt2"/>
                </a:solidFill>
                <a:latin typeface="Fjalla One"/>
              </a:rPr>
              <a:t>Runs on the resort</a:t>
            </a:r>
          </a:p>
        </p:txBody>
      </p:sp>
      <p:sp>
        <p:nvSpPr>
          <p:cNvPr id="18" name="Google Shape;4058;p45">
            <a:extLst>
              <a:ext uri="{FF2B5EF4-FFF2-40B4-BE49-F238E27FC236}">
                <a16:creationId xmlns:a16="http://schemas.microsoft.com/office/drawing/2014/main" id="{C40C5E03-10D2-9745-84AF-A5F54B2840B3}"/>
              </a:ext>
            </a:extLst>
          </p:cNvPr>
          <p:cNvSpPr txBox="1">
            <a:spLocks/>
          </p:cNvSpPr>
          <p:nvPr/>
        </p:nvSpPr>
        <p:spPr>
          <a:xfrm>
            <a:off x="1747433" y="2897239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dirty="0">
                <a:solidFill>
                  <a:schemeClr val="lt2"/>
                </a:solidFill>
                <a:latin typeface="Fjalla One"/>
                <a:sym typeface="Fjalla One"/>
              </a:rPr>
              <a:t>Area covered by snow-making machines</a:t>
            </a:r>
          </a:p>
        </p:txBody>
      </p:sp>
      <p:grpSp>
        <p:nvGrpSpPr>
          <p:cNvPr id="19" name="Google Shape;4084;p45">
            <a:extLst>
              <a:ext uri="{FF2B5EF4-FFF2-40B4-BE49-F238E27FC236}">
                <a16:creationId xmlns:a16="http://schemas.microsoft.com/office/drawing/2014/main" id="{2C85E5B3-36FE-D744-A5A4-2EDF92D372D3}"/>
              </a:ext>
            </a:extLst>
          </p:cNvPr>
          <p:cNvGrpSpPr/>
          <p:nvPr/>
        </p:nvGrpSpPr>
        <p:grpSpPr>
          <a:xfrm>
            <a:off x="1619185" y="1852074"/>
            <a:ext cx="356650" cy="233100"/>
            <a:chOff x="1746650" y="1754050"/>
            <a:chExt cx="356650" cy="233100"/>
          </a:xfrm>
        </p:grpSpPr>
        <p:sp>
          <p:nvSpPr>
            <p:cNvPr id="20" name="Google Shape;4085;p45">
              <a:extLst>
                <a:ext uri="{FF2B5EF4-FFF2-40B4-BE49-F238E27FC236}">
                  <a16:creationId xmlns:a16="http://schemas.microsoft.com/office/drawing/2014/main" id="{8B71314A-9E89-754B-B45B-13540EC591DB}"/>
                </a:ext>
              </a:extLst>
            </p:cNvPr>
            <p:cNvSpPr/>
            <p:nvPr/>
          </p:nvSpPr>
          <p:spPr>
            <a:xfrm>
              <a:off x="1746650" y="1754050"/>
              <a:ext cx="356650" cy="233100"/>
            </a:xfrm>
            <a:custGeom>
              <a:avLst/>
              <a:gdLst/>
              <a:ahLst/>
              <a:cxnLst/>
              <a:rect l="l" t="t" r="r" b="b"/>
              <a:pathLst>
                <a:path w="14266" h="9324" extrusionOk="0">
                  <a:moveTo>
                    <a:pt x="13846" y="420"/>
                  </a:moveTo>
                  <a:lnTo>
                    <a:pt x="13846" y="893"/>
                  </a:lnTo>
                  <a:lnTo>
                    <a:pt x="12258" y="893"/>
                  </a:lnTo>
                  <a:lnTo>
                    <a:pt x="12258" y="420"/>
                  </a:lnTo>
                  <a:close/>
                  <a:moveTo>
                    <a:pt x="13846" y="1312"/>
                  </a:moveTo>
                  <a:lnTo>
                    <a:pt x="13846" y="7031"/>
                  </a:lnTo>
                  <a:lnTo>
                    <a:pt x="12258" y="8619"/>
                  </a:lnTo>
                  <a:lnTo>
                    <a:pt x="12258" y="7994"/>
                  </a:lnTo>
                  <a:lnTo>
                    <a:pt x="12481" y="7994"/>
                  </a:lnTo>
                  <a:cubicBezTo>
                    <a:pt x="12589" y="7994"/>
                    <a:pt x="12687" y="7914"/>
                    <a:pt x="12705" y="7807"/>
                  </a:cubicBezTo>
                  <a:cubicBezTo>
                    <a:pt x="12713" y="7682"/>
                    <a:pt x="12615" y="7575"/>
                    <a:pt x="12490" y="7575"/>
                  </a:cubicBezTo>
                  <a:lnTo>
                    <a:pt x="12258" y="7575"/>
                  </a:lnTo>
                  <a:lnTo>
                    <a:pt x="12258" y="6656"/>
                  </a:lnTo>
                  <a:lnTo>
                    <a:pt x="12481" y="6656"/>
                  </a:lnTo>
                  <a:cubicBezTo>
                    <a:pt x="12589" y="6656"/>
                    <a:pt x="12687" y="6576"/>
                    <a:pt x="12705" y="6469"/>
                  </a:cubicBezTo>
                  <a:cubicBezTo>
                    <a:pt x="12713" y="6344"/>
                    <a:pt x="12615" y="6237"/>
                    <a:pt x="12490" y="6237"/>
                  </a:cubicBezTo>
                  <a:lnTo>
                    <a:pt x="12258" y="6237"/>
                  </a:lnTo>
                  <a:lnTo>
                    <a:pt x="12258" y="5318"/>
                  </a:lnTo>
                  <a:lnTo>
                    <a:pt x="12481" y="5318"/>
                  </a:lnTo>
                  <a:cubicBezTo>
                    <a:pt x="12589" y="5318"/>
                    <a:pt x="12687" y="5238"/>
                    <a:pt x="12705" y="5130"/>
                  </a:cubicBezTo>
                  <a:cubicBezTo>
                    <a:pt x="12713" y="5006"/>
                    <a:pt x="12615" y="4899"/>
                    <a:pt x="12490" y="4899"/>
                  </a:cubicBezTo>
                  <a:lnTo>
                    <a:pt x="12258" y="4899"/>
                  </a:lnTo>
                  <a:lnTo>
                    <a:pt x="12258" y="3980"/>
                  </a:lnTo>
                  <a:lnTo>
                    <a:pt x="12481" y="3980"/>
                  </a:lnTo>
                  <a:cubicBezTo>
                    <a:pt x="12589" y="3980"/>
                    <a:pt x="12687" y="3908"/>
                    <a:pt x="12705" y="3801"/>
                  </a:cubicBezTo>
                  <a:cubicBezTo>
                    <a:pt x="12713" y="3667"/>
                    <a:pt x="12615" y="3560"/>
                    <a:pt x="12490" y="3560"/>
                  </a:cubicBezTo>
                  <a:lnTo>
                    <a:pt x="12258" y="3560"/>
                  </a:lnTo>
                  <a:lnTo>
                    <a:pt x="12258" y="2641"/>
                  </a:lnTo>
                  <a:lnTo>
                    <a:pt x="12481" y="2641"/>
                  </a:lnTo>
                  <a:cubicBezTo>
                    <a:pt x="12589" y="2641"/>
                    <a:pt x="12687" y="2570"/>
                    <a:pt x="12705" y="2463"/>
                  </a:cubicBezTo>
                  <a:cubicBezTo>
                    <a:pt x="12713" y="2338"/>
                    <a:pt x="12615" y="2231"/>
                    <a:pt x="12490" y="2231"/>
                  </a:cubicBezTo>
                  <a:lnTo>
                    <a:pt x="12258" y="2231"/>
                  </a:lnTo>
                  <a:lnTo>
                    <a:pt x="12258" y="1312"/>
                  </a:lnTo>
                  <a:close/>
                  <a:moveTo>
                    <a:pt x="11839" y="7325"/>
                  </a:moveTo>
                  <a:lnTo>
                    <a:pt x="11839" y="8913"/>
                  </a:lnTo>
                  <a:lnTo>
                    <a:pt x="11366" y="8913"/>
                  </a:lnTo>
                  <a:lnTo>
                    <a:pt x="11366" y="8681"/>
                  </a:lnTo>
                  <a:cubicBezTo>
                    <a:pt x="11366" y="8583"/>
                    <a:pt x="11304" y="8494"/>
                    <a:pt x="11206" y="8467"/>
                  </a:cubicBezTo>
                  <a:cubicBezTo>
                    <a:pt x="11191" y="8464"/>
                    <a:pt x="11176" y="8462"/>
                    <a:pt x="11161" y="8462"/>
                  </a:cubicBezTo>
                  <a:cubicBezTo>
                    <a:pt x="11046" y="8462"/>
                    <a:pt x="10947" y="8553"/>
                    <a:pt x="10947" y="8672"/>
                  </a:cubicBezTo>
                  <a:lnTo>
                    <a:pt x="10947" y="8913"/>
                  </a:lnTo>
                  <a:lnTo>
                    <a:pt x="10251" y="8913"/>
                  </a:lnTo>
                  <a:lnTo>
                    <a:pt x="10251" y="7325"/>
                  </a:lnTo>
                  <a:close/>
                  <a:moveTo>
                    <a:pt x="1999" y="1"/>
                  </a:moveTo>
                  <a:cubicBezTo>
                    <a:pt x="902" y="1"/>
                    <a:pt x="1" y="893"/>
                    <a:pt x="1" y="1990"/>
                  </a:cubicBezTo>
                  <a:lnTo>
                    <a:pt x="1" y="9109"/>
                  </a:lnTo>
                  <a:cubicBezTo>
                    <a:pt x="1" y="9234"/>
                    <a:pt x="99" y="9323"/>
                    <a:pt x="224" y="9323"/>
                  </a:cubicBezTo>
                  <a:lnTo>
                    <a:pt x="8021" y="9323"/>
                  </a:lnTo>
                  <a:cubicBezTo>
                    <a:pt x="8217" y="9136"/>
                    <a:pt x="8092" y="8913"/>
                    <a:pt x="7914" y="8913"/>
                  </a:cubicBezTo>
                  <a:lnTo>
                    <a:pt x="1999" y="8913"/>
                  </a:lnTo>
                  <a:cubicBezTo>
                    <a:pt x="1125" y="8913"/>
                    <a:pt x="420" y="8208"/>
                    <a:pt x="420" y="7334"/>
                  </a:cubicBezTo>
                  <a:lnTo>
                    <a:pt x="420" y="1963"/>
                  </a:lnTo>
                  <a:cubicBezTo>
                    <a:pt x="420" y="1098"/>
                    <a:pt x="1125" y="384"/>
                    <a:pt x="1999" y="384"/>
                  </a:cubicBezTo>
                  <a:lnTo>
                    <a:pt x="8262" y="384"/>
                  </a:lnTo>
                  <a:cubicBezTo>
                    <a:pt x="9127" y="384"/>
                    <a:pt x="9832" y="1098"/>
                    <a:pt x="9832" y="1963"/>
                  </a:cubicBezTo>
                  <a:lnTo>
                    <a:pt x="9832" y="8913"/>
                  </a:lnTo>
                  <a:lnTo>
                    <a:pt x="8967" y="8913"/>
                  </a:lnTo>
                  <a:cubicBezTo>
                    <a:pt x="8860" y="8913"/>
                    <a:pt x="8761" y="8984"/>
                    <a:pt x="8752" y="9091"/>
                  </a:cubicBezTo>
                  <a:cubicBezTo>
                    <a:pt x="8735" y="9216"/>
                    <a:pt x="8833" y="9323"/>
                    <a:pt x="8958" y="9323"/>
                  </a:cubicBezTo>
                  <a:lnTo>
                    <a:pt x="12044" y="9323"/>
                  </a:lnTo>
                  <a:cubicBezTo>
                    <a:pt x="12107" y="9323"/>
                    <a:pt x="12160" y="9305"/>
                    <a:pt x="12196" y="9270"/>
                  </a:cubicBezTo>
                  <a:lnTo>
                    <a:pt x="14203" y="7263"/>
                  </a:lnTo>
                  <a:cubicBezTo>
                    <a:pt x="14239" y="7227"/>
                    <a:pt x="14266" y="7173"/>
                    <a:pt x="14266" y="7111"/>
                  </a:cubicBezTo>
                  <a:lnTo>
                    <a:pt x="14266" y="206"/>
                  </a:lnTo>
                  <a:cubicBezTo>
                    <a:pt x="14266" y="90"/>
                    <a:pt x="14168" y="1"/>
                    <a:pt x="14052" y="1"/>
                  </a:cubicBezTo>
                  <a:lnTo>
                    <a:pt x="12044" y="1"/>
                  </a:lnTo>
                  <a:cubicBezTo>
                    <a:pt x="11937" y="1"/>
                    <a:pt x="11839" y="90"/>
                    <a:pt x="11839" y="206"/>
                  </a:cubicBezTo>
                  <a:lnTo>
                    <a:pt x="11839" y="6906"/>
                  </a:lnTo>
                  <a:lnTo>
                    <a:pt x="10251" y="6906"/>
                  </a:lnTo>
                  <a:lnTo>
                    <a:pt x="10251" y="1990"/>
                  </a:lnTo>
                  <a:cubicBezTo>
                    <a:pt x="10251" y="893"/>
                    <a:pt x="9359" y="1"/>
                    <a:pt x="8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21" name="Google Shape;4086;p45">
              <a:extLst>
                <a:ext uri="{FF2B5EF4-FFF2-40B4-BE49-F238E27FC236}">
                  <a16:creationId xmlns:a16="http://schemas.microsoft.com/office/drawing/2014/main" id="{25E03CF9-799F-C24E-BC32-C59C0BBDDBC1}"/>
                </a:ext>
              </a:extLst>
            </p:cNvPr>
            <p:cNvSpPr/>
            <p:nvPr/>
          </p:nvSpPr>
          <p:spPr>
            <a:xfrm>
              <a:off x="1780550" y="1776150"/>
              <a:ext cx="189150" cy="188925"/>
            </a:xfrm>
            <a:custGeom>
              <a:avLst/>
              <a:gdLst/>
              <a:ahLst/>
              <a:cxnLst/>
              <a:rect l="l" t="t" r="r" b="b"/>
              <a:pathLst>
                <a:path w="7566" h="7557" extrusionOk="0">
                  <a:moveTo>
                    <a:pt x="3783" y="410"/>
                  </a:moveTo>
                  <a:cubicBezTo>
                    <a:pt x="5639" y="410"/>
                    <a:pt x="7147" y="1927"/>
                    <a:pt x="7147" y="3774"/>
                  </a:cubicBezTo>
                  <a:cubicBezTo>
                    <a:pt x="7147" y="5629"/>
                    <a:pt x="5639" y="7137"/>
                    <a:pt x="3783" y="7137"/>
                  </a:cubicBezTo>
                  <a:cubicBezTo>
                    <a:pt x="1928" y="7137"/>
                    <a:pt x="420" y="5629"/>
                    <a:pt x="420" y="3774"/>
                  </a:cubicBezTo>
                  <a:cubicBezTo>
                    <a:pt x="420" y="1927"/>
                    <a:pt x="1928" y="410"/>
                    <a:pt x="3783" y="410"/>
                  </a:cubicBezTo>
                  <a:close/>
                  <a:moveTo>
                    <a:pt x="3783" y="0"/>
                  </a:moveTo>
                  <a:cubicBezTo>
                    <a:pt x="1696" y="0"/>
                    <a:pt x="1" y="1695"/>
                    <a:pt x="1" y="3774"/>
                  </a:cubicBezTo>
                  <a:cubicBezTo>
                    <a:pt x="1" y="5861"/>
                    <a:pt x="1696" y="7556"/>
                    <a:pt x="3783" y="7556"/>
                  </a:cubicBezTo>
                  <a:cubicBezTo>
                    <a:pt x="5871" y="7556"/>
                    <a:pt x="7566" y="5861"/>
                    <a:pt x="7566" y="3774"/>
                  </a:cubicBezTo>
                  <a:cubicBezTo>
                    <a:pt x="7566" y="1695"/>
                    <a:pt x="5871" y="0"/>
                    <a:pt x="37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  <p:sp>
          <p:nvSpPr>
            <p:cNvPr id="22" name="Google Shape;4087;p45">
              <a:extLst>
                <a:ext uri="{FF2B5EF4-FFF2-40B4-BE49-F238E27FC236}">
                  <a16:creationId xmlns:a16="http://schemas.microsoft.com/office/drawing/2014/main" id="{0B236854-7486-354B-B647-73C476E083FF}"/>
                </a:ext>
              </a:extLst>
            </p:cNvPr>
            <p:cNvSpPr/>
            <p:nvPr/>
          </p:nvSpPr>
          <p:spPr>
            <a:xfrm>
              <a:off x="1828300" y="1826350"/>
              <a:ext cx="93900" cy="94125"/>
            </a:xfrm>
            <a:custGeom>
              <a:avLst/>
              <a:gdLst/>
              <a:ahLst/>
              <a:cxnLst/>
              <a:rect l="l" t="t" r="r" b="b"/>
              <a:pathLst>
                <a:path w="3756" h="3765" extrusionOk="0">
                  <a:moveTo>
                    <a:pt x="3211" y="419"/>
                  </a:moveTo>
                  <a:cubicBezTo>
                    <a:pt x="3276" y="419"/>
                    <a:pt x="3337" y="468"/>
                    <a:pt x="3337" y="543"/>
                  </a:cubicBezTo>
                  <a:lnTo>
                    <a:pt x="3337" y="3211"/>
                  </a:lnTo>
                  <a:cubicBezTo>
                    <a:pt x="3337" y="3273"/>
                    <a:pt x="3301" y="3327"/>
                    <a:pt x="3238" y="3345"/>
                  </a:cubicBezTo>
                  <a:cubicBezTo>
                    <a:pt x="3229" y="3347"/>
                    <a:pt x="3220" y="3348"/>
                    <a:pt x="3211" y="3348"/>
                  </a:cubicBezTo>
                  <a:cubicBezTo>
                    <a:pt x="3142" y="3348"/>
                    <a:pt x="3087" y="3291"/>
                    <a:pt x="3087" y="3220"/>
                  </a:cubicBezTo>
                  <a:lnTo>
                    <a:pt x="3087" y="1444"/>
                  </a:lnTo>
                  <a:cubicBezTo>
                    <a:pt x="3087" y="1321"/>
                    <a:pt x="2982" y="1240"/>
                    <a:pt x="2875" y="1240"/>
                  </a:cubicBezTo>
                  <a:cubicBezTo>
                    <a:pt x="2820" y="1240"/>
                    <a:pt x="2764" y="1262"/>
                    <a:pt x="2721" y="1311"/>
                  </a:cubicBezTo>
                  <a:lnTo>
                    <a:pt x="1972" y="2185"/>
                  </a:lnTo>
                  <a:cubicBezTo>
                    <a:pt x="1949" y="2212"/>
                    <a:pt x="1914" y="2225"/>
                    <a:pt x="1878" y="2225"/>
                  </a:cubicBezTo>
                  <a:cubicBezTo>
                    <a:pt x="1842" y="2225"/>
                    <a:pt x="1807" y="2212"/>
                    <a:pt x="1784" y="2185"/>
                  </a:cubicBezTo>
                  <a:lnTo>
                    <a:pt x="1035" y="1311"/>
                  </a:lnTo>
                  <a:cubicBezTo>
                    <a:pt x="992" y="1262"/>
                    <a:pt x="936" y="1240"/>
                    <a:pt x="881" y="1240"/>
                  </a:cubicBezTo>
                  <a:cubicBezTo>
                    <a:pt x="774" y="1240"/>
                    <a:pt x="669" y="1321"/>
                    <a:pt x="669" y="1444"/>
                  </a:cubicBezTo>
                  <a:lnTo>
                    <a:pt x="669" y="3211"/>
                  </a:lnTo>
                  <a:cubicBezTo>
                    <a:pt x="669" y="3273"/>
                    <a:pt x="625" y="3327"/>
                    <a:pt x="562" y="3345"/>
                  </a:cubicBezTo>
                  <a:cubicBezTo>
                    <a:pt x="553" y="3347"/>
                    <a:pt x="544" y="3348"/>
                    <a:pt x="535" y="3348"/>
                  </a:cubicBezTo>
                  <a:cubicBezTo>
                    <a:pt x="466" y="3348"/>
                    <a:pt x="410" y="3291"/>
                    <a:pt x="410" y="3220"/>
                  </a:cubicBezTo>
                  <a:lnTo>
                    <a:pt x="410" y="543"/>
                  </a:lnTo>
                  <a:cubicBezTo>
                    <a:pt x="410" y="468"/>
                    <a:pt x="475" y="419"/>
                    <a:pt x="540" y="419"/>
                  </a:cubicBezTo>
                  <a:cubicBezTo>
                    <a:pt x="574" y="419"/>
                    <a:pt x="609" y="432"/>
                    <a:pt x="633" y="463"/>
                  </a:cubicBezTo>
                  <a:lnTo>
                    <a:pt x="1722" y="1721"/>
                  </a:lnTo>
                  <a:cubicBezTo>
                    <a:pt x="1762" y="1770"/>
                    <a:pt x="1820" y="1795"/>
                    <a:pt x="1878" y="1795"/>
                  </a:cubicBezTo>
                  <a:cubicBezTo>
                    <a:pt x="1936" y="1795"/>
                    <a:pt x="1994" y="1770"/>
                    <a:pt x="2034" y="1721"/>
                  </a:cubicBezTo>
                  <a:lnTo>
                    <a:pt x="3114" y="463"/>
                  </a:lnTo>
                  <a:cubicBezTo>
                    <a:pt x="3141" y="432"/>
                    <a:pt x="3177" y="419"/>
                    <a:pt x="3211" y="419"/>
                  </a:cubicBezTo>
                  <a:close/>
                  <a:moveTo>
                    <a:pt x="539" y="0"/>
                  </a:moveTo>
                  <a:cubicBezTo>
                    <a:pt x="475" y="0"/>
                    <a:pt x="410" y="12"/>
                    <a:pt x="348" y="35"/>
                  </a:cubicBezTo>
                  <a:cubicBezTo>
                    <a:pt x="143" y="106"/>
                    <a:pt x="0" y="312"/>
                    <a:pt x="0" y="543"/>
                  </a:cubicBezTo>
                  <a:lnTo>
                    <a:pt x="0" y="3202"/>
                  </a:lnTo>
                  <a:cubicBezTo>
                    <a:pt x="0" y="3496"/>
                    <a:pt x="223" y="3755"/>
                    <a:pt x="517" y="3764"/>
                  </a:cubicBezTo>
                  <a:cubicBezTo>
                    <a:pt x="523" y="3764"/>
                    <a:pt x="528" y="3764"/>
                    <a:pt x="534" y="3764"/>
                  </a:cubicBezTo>
                  <a:cubicBezTo>
                    <a:pt x="838" y="3764"/>
                    <a:pt x="1080" y="3518"/>
                    <a:pt x="1080" y="3220"/>
                  </a:cubicBezTo>
                  <a:lnTo>
                    <a:pt x="1080" y="2015"/>
                  </a:lnTo>
                  <a:lnTo>
                    <a:pt x="1463" y="2461"/>
                  </a:lnTo>
                  <a:cubicBezTo>
                    <a:pt x="1570" y="2582"/>
                    <a:pt x="1724" y="2642"/>
                    <a:pt x="1878" y="2642"/>
                  </a:cubicBezTo>
                  <a:cubicBezTo>
                    <a:pt x="2032" y="2642"/>
                    <a:pt x="2186" y="2582"/>
                    <a:pt x="2293" y="2461"/>
                  </a:cubicBezTo>
                  <a:lnTo>
                    <a:pt x="2667" y="2015"/>
                  </a:lnTo>
                  <a:lnTo>
                    <a:pt x="2667" y="3202"/>
                  </a:lnTo>
                  <a:cubicBezTo>
                    <a:pt x="2667" y="3496"/>
                    <a:pt x="2899" y="3755"/>
                    <a:pt x="3194" y="3764"/>
                  </a:cubicBezTo>
                  <a:cubicBezTo>
                    <a:pt x="3199" y="3764"/>
                    <a:pt x="3204" y="3764"/>
                    <a:pt x="3210" y="3764"/>
                  </a:cubicBezTo>
                  <a:cubicBezTo>
                    <a:pt x="3506" y="3764"/>
                    <a:pt x="3756" y="3518"/>
                    <a:pt x="3756" y="3220"/>
                  </a:cubicBezTo>
                  <a:lnTo>
                    <a:pt x="3756" y="543"/>
                  </a:lnTo>
                  <a:cubicBezTo>
                    <a:pt x="3756" y="312"/>
                    <a:pt x="3613" y="106"/>
                    <a:pt x="3399" y="35"/>
                  </a:cubicBezTo>
                  <a:cubicBezTo>
                    <a:pt x="3336" y="12"/>
                    <a:pt x="3272" y="0"/>
                    <a:pt x="3208" y="0"/>
                  </a:cubicBezTo>
                  <a:cubicBezTo>
                    <a:pt x="3053" y="0"/>
                    <a:pt x="2902" y="67"/>
                    <a:pt x="2801" y="187"/>
                  </a:cubicBezTo>
                  <a:lnTo>
                    <a:pt x="1873" y="1266"/>
                  </a:lnTo>
                  <a:lnTo>
                    <a:pt x="955" y="187"/>
                  </a:lnTo>
                  <a:cubicBezTo>
                    <a:pt x="847" y="67"/>
                    <a:pt x="695" y="0"/>
                    <a:pt x="5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0813007D-C715-5C4A-9346-83C5C9A9A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213" y="3381739"/>
            <a:ext cx="2730158" cy="149573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960AC2B-1DBB-5A4B-BC7A-ECA211A70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80" y="3460676"/>
            <a:ext cx="2546832" cy="1395294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AE4B3BF-C885-0641-BE46-6A56F0BDCB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6832" y="1481734"/>
            <a:ext cx="2387897" cy="130822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00D0E83-D61E-1F4F-9BEF-445F9B1594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185" y="1565298"/>
            <a:ext cx="2195805" cy="119118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D0E70035-3784-9C4F-B312-3DB000ECC2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3052" y="1514806"/>
            <a:ext cx="2342894" cy="1275149"/>
          </a:xfrm>
          <a:prstGeom prst="rect">
            <a:avLst/>
          </a:prstGeom>
        </p:spPr>
      </p:pic>
      <p:sp>
        <p:nvSpPr>
          <p:cNvPr id="28" name="Google Shape;4054;p45">
            <a:extLst>
              <a:ext uri="{FF2B5EF4-FFF2-40B4-BE49-F238E27FC236}">
                <a16:creationId xmlns:a16="http://schemas.microsoft.com/office/drawing/2014/main" id="{ACF1F8CB-D045-DE4C-A6BD-2E0562DED667}"/>
              </a:ext>
            </a:extLst>
          </p:cNvPr>
          <p:cNvSpPr txBox="1">
            <a:spLocks/>
          </p:cNvSpPr>
          <p:nvPr/>
        </p:nvSpPr>
        <p:spPr>
          <a:xfrm>
            <a:off x="6239730" y="1079288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dirty="0">
                <a:solidFill>
                  <a:schemeClr val="lt2"/>
                </a:solidFill>
                <a:latin typeface="Fjalla One"/>
              </a:rPr>
              <a:t>Chairlifts</a:t>
            </a:r>
          </a:p>
        </p:txBody>
      </p:sp>
    </p:spTree>
    <p:extLst>
      <p:ext uri="{BB962C8B-B14F-4D97-AF65-F5344CB8AC3E}">
        <p14:creationId xmlns:p14="http://schemas.microsoft.com/office/powerpoint/2010/main" val="452436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6564A7DA-DEB5-0A4E-B554-BABBFEC2A4AF}"/>
              </a:ext>
            </a:extLst>
          </p:cNvPr>
          <p:cNvSpPr/>
          <p:nvPr/>
        </p:nvSpPr>
        <p:spPr>
          <a:xfrm>
            <a:off x="6963312" y="2901055"/>
            <a:ext cx="1340445" cy="1573445"/>
          </a:xfrm>
          <a:prstGeom prst="rect">
            <a:avLst/>
          </a:prstGeom>
          <a:gradFill flip="none" rotWithShape="1">
            <a:gsLst>
              <a:gs pos="0">
                <a:srgbClr val="005493">
                  <a:tint val="66000"/>
                  <a:satMod val="160000"/>
                </a:srgbClr>
              </a:gs>
              <a:gs pos="50000">
                <a:srgbClr val="005493">
                  <a:tint val="44500"/>
                  <a:satMod val="160000"/>
                </a:srgbClr>
              </a:gs>
              <a:gs pos="100000">
                <a:srgbClr val="005493">
                  <a:tint val="23500"/>
                  <a:satMod val="160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05BB5-F16F-7D45-970C-666C9934F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AGAINST COMPETITORS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76DB21B-04D3-054A-9451-A2C919412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401" y="1446252"/>
            <a:ext cx="2725041" cy="149292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42E7419-ED20-4F4B-8350-26CA205A3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379" y="3211756"/>
            <a:ext cx="2861203" cy="1552156"/>
          </a:xfrm>
          <a:prstGeom prst="rect">
            <a:avLst/>
          </a:prstGeom>
        </p:spPr>
      </p:pic>
      <p:sp>
        <p:nvSpPr>
          <p:cNvPr id="18" name="Google Shape;4050;p45">
            <a:extLst>
              <a:ext uri="{FF2B5EF4-FFF2-40B4-BE49-F238E27FC236}">
                <a16:creationId xmlns:a16="http://schemas.microsoft.com/office/drawing/2014/main" id="{A2F87F98-7359-7E41-A9EF-F257F417D1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4222" y="1067704"/>
            <a:ext cx="1982100" cy="48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Length of longest run</a:t>
            </a:r>
            <a:endParaRPr sz="1400" dirty="0"/>
          </a:p>
        </p:txBody>
      </p:sp>
      <p:sp>
        <p:nvSpPr>
          <p:cNvPr id="19" name="Google Shape;4050;p45">
            <a:extLst>
              <a:ext uri="{FF2B5EF4-FFF2-40B4-BE49-F238E27FC236}">
                <a16:creationId xmlns:a16="http://schemas.microsoft.com/office/drawing/2014/main" id="{9DB4C330-CC91-A440-9B08-EBD7EF30FFFA}"/>
              </a:ext>
            </a:extLst>
          </p:cNvPr>
          <p:cNvSpPr txBox="1">
            <a:spLocks/>
          </p:cNvSpPr>
          <p:nvPr/>
        </p:nvSpPr>
        <p:spPr>
          <a:xfrm>
            <a:off x="314964" y="2845705"/>
            <a:ext cx="1982100" cy="4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indent="0"/>
            <a:r>
              <a:rPr lang="en-GB" sz="1400" dirty="0"/>
              <a:t>Skiable Terrain</a:t>
            </a:r>
          </a:p>
        </p:txBody>
      </p:sp>
      <p:sp>
        <p:nvSpPr>
          <p:cNvPr id="22" name="Google Shape;4050;p45">
            <a:extLst>
              <a:ext uri="{FF2B5EF4-FFF2-40B4-BE49-F238E27FC236}">
                <a16:creationId xmlns:a16="http://schemas.microsoft.com/office/drawing/2014/main" id="{3C9AE12D-A699-B34D-802A-C34AD9D3CE8E}"/>
              </a:ext>
            </a:extLst>
          </p:cNvPr>
          <p:cNvSpPr txBox="1">
            <a:spLocks/>
          </p:cNvSpPr>
          <p:nvPr/>
        </p:nvSpPr>
        <p:spPr>
          <a:xfrm>
            <a:off x="4412092" y="1348193"/>
            <a:ext cx="4011908" cy="988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indent="0"/>
            <a:r>
              <a:rPr lang="en-GB" sz="1400" dirty="0">
                <a:solidFill>
                  <a:schemeClr val="dk2"/>
                </a:solidFill>
                <a:latin typeface="Didact Gothic"/>
                <a:sym typeface="Didact Gothic"/>
              </a:rPr>
              <a:t>In all the most predictive features, Big Mountain has clearly outperformed competition for the facilities it provides, suggesting support for a premium pricing</a:t>
            </a:r>
            <a:r>
              <a:rPr lang="en-GB" sz="1400" dirty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23" name="Google Shape;541;p36">
            <a:extLst>
              <a:ext uri="{FF2B5EF4-FFF2-40B4-BE49-F238E27FC236}">
                <a16:creationId xmlns:a16="http://schemas.microsoft.com/office/drawing/2014/main" id="{4F622B7D-3730-FB49-B94E-80D9410AF0A4}"/>
              </a:ext>
            </a:extLst>
          </p:cNvPr>
          <p:cNvSpPr/>
          <p:nvPr/>
        </p:nvSpPr>
        <p:spPr>
          <a:xfrm>
            <a:off x="4412092" y="2949248"/>
            <a:ext cx="1050556" cy="761914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543;p36">
            <a:extLst>
              <a:ext uri="{FF2B5EF4-FFF2-40B4-BE49-F238E27FC236}">
                <a16:creationId xmlns:a16="http://schemas.microsoft.com/office/drawing/2014/main" id="{19C1B7D8-C63E-9B4B-9E20-584B7BF6EC53}"/>
              </a:ext>
            </a:extLst>
          </p:cNvPr>
          <p:cNvSpPr txBox="1">
            <a:spLocks/>
          </p:cNvSpPr>
          <p:nvPr/>
        </p:nvSpPr>
        <p:spPr>
          <a:xfrm>
            <a:off x="5602847" y="2901055"/>
            <a:ext cx="1340445" cy="424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indent="0"/>
            <a:r>
              <a:rPr lang="en-GB" sz="1400"/>
              <a:t>Linear Regression</a:t>
            </a:r>
            <a:endParaRPr lang="en-GB" sz="1400" dirty="0"/>
          </a:p>
        </p:txBody>
      </p:sp>
      <p:sp>
        <p:nvSpPr>
          <p:cNvPr id="26" name="Google Shape;545;p36">
            <a:extLst>
              <a:ext uri="{FF2B5EF4-FFF2-40B4-BE49-F238E27FC236}">
                <a16:creationId xmlns:a16="http://schemas.microsoft.com/office/drawing/2014/main" id="{BE4FDC1B-5D69-E642-A8C1-61129A4D6E59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963312" y="2905814"/>
            <a:ext cx="1340445" cy="42439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Random Forest</a:t>
            </a:r>
            <a:endParaRPr sz="1400"/>
          </a:p>
        </p:txBody>
      </p:sp>
      <p:sp>
        <p:nvSpPr>
          <p:cNvPr id="27" name="Google Shape;544;p36">
            <a:extLst>
              <a:ext uri="{FF2B5EF4-FFF2-40B4-BE49-F238E27FC236}">
                <a16:creationId xmlns:a16="http://schemas.microsoft.com/office/drawing/2014/main" id="{4C2B6677-1F16-834B-BFAE-57694D74275B}"/>
              </a:ext>
            </a:extLst>
          </p:cNvPr>
          <p:cNvSpPr txBox="1">
            <a:spLocks/>
          </p:cNvSpPr>
          <p:nvPr/>
        </p:nvSpPr>
        <p:spPr>
          <a:xfrm>
            <a:off x="5714961" y="3330205"/>
            <a:ext cx="987817" cy="33559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3">
                <a:lumMod val="85000"/>
              </a:schemeClr>
            </a:solidFill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GB" dirty="0"/>
              <a:t>$11.79</a:t>
            </a:r>
          </a:p>
        </p:txBody>
      </p:sp>
      <p:sp>
        <p:nvSpPr>
          <p:cNvPr id="28" name="Google Shape;544;p36">
            <a:extLst>
              <a:ext uri="{FF2B5EF4-FFF2-40B4-BE49-F238E27FC236}">
                <a16:creationId xmlns:a16="http://schemas.microsoft.com/office/drawing/2014/main" id="{76E373ED-1E32-9740-A07C-3E433EAE5C97}"/>
              </a:ext>
            </a:extLst>
          </p:cNvPr>
          <p:cNvSpPr txBox="1">
            <a:spLocks/>
          </p:cNvSpPr>
          <p:nvPr/>
        </p:nvSpPr>
        <p:spPr>
          <a:xfrm>
            <a:off x="7175364" y="3330205"/>
            <a:ext cx="987817" cy="33559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3">
                <a:lumMod val="85000"/>
              </a:schemeClr>
            </a:solidFill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GB" dirty="0"/>
              <a:t>$9.54</a:t>
            </a:r>
          </a:p>
        </p:txBody>
      </p:sp>
      <p:sp>
        <p:nvSpPr>
          <p:cNvPr id="31" name="Google Shape;554;p36">
            <a:extLst>
              <a:ext uri="{FF2B5EF4-FFF2-40B4-BE49-F238E27FC236}">
                <a16:creationId xmlns:a16="http://schemas.microsoft.com/office/drawing/2014/main" id="{13A84318-1862-164E-8F68-2FBC570869A2}"/>
              </a:ext>
            </a:extLst>
          </p:cNvPr>
          <p:cNvSpPr txBox="1">
            <a:spLocks/>
          </p:cNvSpPr>
          <p:nvPr/>
        </p:nvSpPr>
        <p:spPr>
          <a:xfrm>
            <a:off x="4445959" y="2912704"/>
            <a:ext cx="974683" cy="922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jalla One"/>
              <a:buNone/>
              <a:defRPr sz="3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200" i="1"/>
              <a:t>Mean Absolute Error</a:t>
            </a:r>
            <a:endParaRPr lang="en-GB" sz="400" dirty="0">
              <a:solidFill>
                <a:srgbClr val="C2C2C2"/>
              </a:solidFill>
            </a:endParaRPr>
          </a:p>
        </p:txBody>
      </p:sp>
      <p:sp>
        <p:nvSpPr>
          <p:cNvPr id="33" name="Google Shape;544;p36">
            <a:extLst>
              <a:ext uri="{FF2B5EF4-FFF2-40B4-BE49-F238E27FC236}">
                <a16:creationId xmlns:a16="http://schemas.microsoft.com/office/drawing/2014/main" id="{F0B03BCC-3758-6949-9758-76B7E5CE46A6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412092" y="2384173"/>
            <a:ext cx="3891665" cy="415221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accent3">
                <a:lumMod val="85000"/>
              </a:schemeClr>
            </a:solidFill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LEVEL OF CONFIDENCE IN ESTIMATES:</a:t>
            </a:r>
            <a:endParaRPr b="1" dirty="0"/>
          </a:p>
        </p:txBody>
      </p:sp>
      <p:sp>
        <p:nvSpPr>
          <p:cNvPr id="35" name="Google Shape;4050;p45">
            <a:extLst>
              <a:ext uri="{FF2B5EF4-FFF2-40B4-BE49-F238E27FC236}">
                <a16:creationId xmlns:a16="http://schemas.microsoft.com/office/drawing/2014/main" id="{EA5BB568-0E6A-474B-9828-0F07B806FEE1}"/>
              </a:ext>
            </a:extLst>
          </p:cNvPr>
          <p:cNvSpPr txBox="1">
            <a:spLocks/>
          </p:cNvSpPr>
          <p:nvPr/>
        </p:nvSpPr>
        <p:spPr>
          <a:xfrm>
            <a:off x="6943292" y="3928533"/>
            <a:ext cx="1360465" cy="545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Fjalla One"/>
              <a:buNone/>
              <a:defRPr sz="2000" b="0" i="0" u="none" strike="noStrike" cap="none">
                <a:solidFill>
                  <a:schemeClr val="lt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marL="0" indent="0"/>
            <a:r>
              <a:rPr lang="en-GB" sz="1400" b="1" dirty="0">
                <a:solidFill>
                  <a:srgbClr val="002060"/>
                </a:solidFill>
                <a:latin typeface="Al Tarikh" pitchFamily="2" charset="-78"/>
                <a:cs typeface="Al Tarikh" pitchFamily="2" charset="-78"/>
                <a:sym typeface="Didact Gothic"/>
              </a:rPr>
              <a:t>Preferred </a:t>
            </a:r>
          </a:p>
          <a:p>
            <a:pPr marL="0" indent="0"/>
            <a:r>
              <a:rPr lang="en-GB" sz="1400" b="1" dirty="0">
                <a:solidFill>
                  <a:srgbClr val="002060"/>
                </a:solidFill>
                <a:latin typeface="Al Tarikh" pitchFamily="2" charset="-78"/>
                <a:cs typeface="Al Tarikh" pitchFamily="2" charset="-78"/>
                <a:sym typeface="Didact Gothic"/>
              </a:rPr>
              <a:t>model</a:t>
            </a:r>
            <a:endParaRPr lang="en-GB" sz="1400" b="1" dirty="0">
              <a:solidFill>
                <a:srgbClr val="002060"/>
              </a:solidFill>
              <a:latin typeface="Al Tarikh" pitchFamily="2" charset="-78"/>
              <a:cs typeface="Al Tarikh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75875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52F9F-055A-7742-AA4D-44F824244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DISCUSSING SCENARIO 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E27065-8502-8B43-B136-7162ED88C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662" y="1293699"/>
            <a:ext cx="4517405" cy="272514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94F5B09-5181-E241-95F9-3D7EBC265D11}"/>
              </a:ext>
            </a:extLst>
          </p:cNvPr>
          <p:cNvSpPr/>
          <p:nvPr/>
        </p:nvSpPr>
        <p:spPr>
          <a:xfrm>
            <a:off x="5317067" y="1055225"/>
            <a:ext cx="3106933" cy="2622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1200" dirty="0">
                <a:solidFill>
                  <a:schemeClr val="dk2"/>
                </a:solidFill>
                <a:latin typeface="Didact Gothic"/>
                <a:sym typeface="Fjalla One"/>
              </a:rPr>
              <a:t>Closing one run makes no difference.</a:t>
            </a:r>
          </a:p>
          <a:p>
            <a:pPr algn="just">
              <a:lnSpc>
                <a:spcPct val="130000"/>
              </a:lnSpc>
            </a:pPr>
            <a:endParaRPr lang="en-US" sz="1200" dirty="0">
              <a:solidFill>
                <a:schemeClr val="dk2"/>
              </a:solidFill>
              <a:latin typeface="Didact Gothic"/>
              <a:sym typeface="Fjalla One"/>
            </a:endParaRPr>
          </a:p>
          <a:p>
            <a:pPr algn="just">
              <a:lnSpc>
                <a:spcPct val="130000"/>
              </a:lnSpc>
            </a:pPr>
            <a:r>
              <a:rPr lang="en-US" sz="1200" dirty="0">
                <a:solidFill>
                  <a:schemeClr val="dk2"/>
                </a:solidFill>
                <a:latin typeface="Didact Gothic"/>
                <a:sym typeface="Fjalla One"/>
              </a:rPr>
              <a:t>However, closing 2 and 3 successively reduces support for ticket price.</a:t>
            </a:r>
          </a:p>
          <a:p>
            <a:pPr algn="just">
              <a:lnSpc>
                <a:spcPct val="130000"/>
              </a:lnSpc>
            </a:pPr>
            <a:endParaRPr lang="en-GB" sz="1200" dirty="0">
              <a:solidFill>
                <a:schemeClr val="dk2"/>
              </a:solidFill>
              <a:latin typeface="Didact Gothic"/>
              <a:sym typeface="Fjalla One"/>
            </a:endParaRPr>
          </a:p>
          <a:p>
            <a:pPr algn="just">
              <a:lnSpc>
                <a:spcPct val="130000"/>
              </a:lnSpc>
            </a:pPr>
            <a:r>
              <a:rPr lang="en-US" sz="1200" dirty="0">
                <a:solidFill>
                  <a:schemeClr val="dk2"/>
                </a:solidFill>
                <a:latin typeface="Didact Gothic"/>
                <a:sym typeface="Fjalla One"/>
              </a:rPr>
              <a:t>If Big Mountain closes down 3 runs, it seems they may as well close down 4 or 5 as there's no further loss in ticket price. </a:t>
            </a:r>
          </a:p>
          <a:p>
            <a:pPr algn="just">
              <a:lnSpc>
                <a:spcPct val="130000"/>
              </a:lnSpc>
            </a:pPr>
            <a:endParaRPr lang="en-GB" sz="1200" dirty="0">
              <a:solidFill>
                <a:schemeClr val="dk2"/>
              </a:solidFill>
              <a:latin typeface="Didact Gothic"/>
              <a:sym typeface="Fjalla One"/>
            </a:endParaRPr>
          </a:p>
          <a:p>
            <a:r>
              <a:rPr lang="en-US" sz="1200" dirty="0">
                <a:solidFill>
                  <a:schemeClr val="dk2"/>
                </a:solidFill>
                <a:latin typeface="Didact Gothic"/>
                <a:sym typeface="Fjalla One"/>
              </a:rPr>
              <a:t>Increasing the closures down to 6 or more leads to a large drop. </a:t>
            </a:r>
          </a:p>
        </p:txBody>
      </p:sp>
    </p:spTree>
    <p:extLst>
      <p:ext uri="{BB962C8B-B14F-4D97-AF65-F5344CB8AC3E}">
        <p14:creationId xmlns:p14="http://schemas.microsoft.com/office/powerpoint/2010/main" val="2663003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2" name="Google Shape;632;p39"/>
          <p:cNvPicPr preferRelativeResize="0"/>
          <p:nvPr/>
        </p:nvPicPr>
        <p:blipFill rotWithShape="1">
          <a:blip r:embed="rId3">
            <a:alphaModFix amt="82000"/>
          </a:blip>
          <a:srcRect l="18862" r="7483"/>
          <a:stretch/>
        </p:blipFill>
        <p:spPr>
          <a:xfrm flipH="1">
            <a:off x="4733428" y="175900"/>
            <a:ext cx="4458447" cy="4025625"/>
          </a:xfrm>
          <a:prstGeom prst="rect">
            <a:avLst/>
          </a:prstGeom>
          <a:noFill/>
          <a:ln>
            <a:noFill/>
          </a:ln>
        </p:spPr>
      </p:pic>
      <p:sp>
        <p:nvSpPr>
          <p:cNvPr id="633" name="Google Shape;633;p39"/>
          <p:cNvSpPr/>
          <p:nvPr/>
        </p:nvSpPr>
        <p:spPr>
          <a:xfrm>
            <a:off x="720000" y="872150"/>
            <a:ext cx="1078800" cy="10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39"/>
          <p:cNvSpPr/>
          <p:nvPr/>
        </p:nvSpPr>
        <p:spPr>
          <a:xfrm>
            <a:off x="0" y="2509525"/>
            <a:ext cx="6543300" cy="8340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9"/>
          <p:cNvSpPr txBox="1">
            <a:spLocks noGrp="1"/>
          </p:cNvSpPr>
          <p:nvPr>
            <p:ph type="title"/>
          </p:nvPr>
        </p:nvSpPr>
        <p:spPr>
          <a:xfrm>
            <a:off x="720000" y="2422800"/>
            <a:ext cx="5899800" cy="107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37" name="Google Shape;637;p39"/>
          <p:cNvSpPr txBox="1">
            <a:spLocks noGrp="1"/>
          </p:cNvSpPr>
          <p:nvPr>
            <p:ph type="title" idx="2"/>
          </p:nvPr>
        </p:nvSpPr>
        <p:spPr>
          <a:xfrm>
            <a:off x="800400" y="916850"/>
            <a:ext cx="9180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grpSp>
        <p:nvGrpSpPr>
          <p:cNvPr id="638" name="Google Shape;638;p39"/>
          <p:cNvGrpSpPr/>
          <p:nvPr/>
        </p:nvGrpSpPr>
        <p:grpSpPr>
          <a:xfrm rot="10800000">
            <a:off x="3655538" y="-309562"/>
            <a:ext cx="1137625" cy="1181700"/>
            <a:chOff x="1381450" y="-8700"/>
            <a:chExt cx="1137625" cy="1181700"/>
          </a:xfrm>
        </p:grpSpPr>
        <p:cxnSp>
          <p:nvCxnSpPr>
            <p:cNvPr id="639" name="Google Shape;639;p39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" name="Google Shape;640;p39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39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2" name="Google Shape;642;p39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39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4" name="Google Shape;644;p39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11F97F80-9455-A643-B723-F933196A83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" name="Google Shape;4321;p52"/>
          <p:cNvSpPr/>
          <p:nvPr/>
        </p:nvSpPr>
        <p:spPr>
          <a:xfrm>
            <a:off x="3415350" y="1421300"/>
            <a:ext cx="2313300" cy="10380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2" name="Google Shape;4322;p52"/>
          <p:cNvSpPr/>
          <p:nvPr/>
        </p:nvSpPr>
        <p:spPr>
          <a:xfrm>
            <a:off x="6110700" y="1421300"/>
            <a:ext cx="2313300" cy="10380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3" name="Google Shape;4323;p52"/>
          <p:cNvSpPr/>
          <p:nvPr/>
        </p:nvSpPr>
        <p:spPr>
          <a:xfrm>
            <a:off x="720000" y="1421300"/>
            <a:ext cx="2313300" cy="10380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4" name="Google Shape;4324;p52"/>
          <p:cNvSpPr txBox="1">
            <a:spLocks noGrp="1"/>
          </p:cNvSpPr>
          <p:nvPr>
            <p:ph type="subTitle" idx="1"/>
          </p:nvPr>
        </p:nvSpPr>
        <p:spPr>
          <a:xfrm>
            <a:off x="825310" y="3187450"/>
            <a:ext cx="21027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This is reflective of the superior offering provided by Big Mountain relative to its competitors.</a:t>
            </a:r>
            <a:endParaRPr sz="1100" dirty="0"/>
          </a:p>
        </p:txBody>
      </p:sp>
      <p:sp>
        <p:nvSpPr>
          <p:cNvPr id="4325" name="Google Shape;4325;p52"/>
          <p:cNvSpPr txBox="1">
            <a:spLocks noGrp="1"/>
          </p:cNvSpPr>
          <p:nvPr>
            <p:ph type="title"/>
          </p:nvPr>
        </p:nvSpPr>
        <p:spPr>
          <a:xfrm>
            <a:off x="825300" y="1392650"/>
            <a:ext cx="2102700" cy="109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+8-35%</a:t>
            </a:r>
            <a:endParaRPr dirty="0"/>
          </a:p>
        </p:txBody>
      </p:sp>
      <p:sp>
        <p:nvSpPr>
          <p:cNvPr id="4326" name="Google Shape;4326;p52"/>
          <p:cNvSpPr txBox="1">
            <a:spLocks noGrp="1"/>
          </p:cNvSpPr>
          <p:nvPr>
            <p:ph type="subTitle" idx="2"/>
          </p:nvPr>
        </p:nvSpPr>
        <p:spPr>
          <a:xfrm>
            <a:off x="3520660" y="3187450"/>
            <a:ext cx="21027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GB" sz="1100" dirty="0"/>
              <a:t>through</a:t>
            </a:r>
            <a:r>
              <a:rPr lang="en" sz="1100" dirty="0"/>
              <a:t> a predicted price increase of $1.99. This entails </a:t>
            </a:r>
            <a:r>
              <a:rPr lang="en-GB" sz="1100" dirty="0"/>
              <a:t>increasing the vertical drop  by add a run to 150ft lower and adding a chair lift.</a:t>
            </a:r>
          </a:p>
        </p:txBody>
      </p:sp>
      <p:sp>
        <p:nvSpPr>
          <p:cNvPr id="4327" name="Google Shape;4327;p52"/>
          <p:cNvSpPr txBox="1">
            <a:spLocks noGrp="1"/>
          </p:cNvSpPr>
          <p:nvPr>
            <p:ph type="title" idx="3"/>
          </p:nvPr>
        </p:nvSpPr>
        <p:spPr>
          <a:xfrm>
            <a:off x="3520650" y="1392650"/>
            <a:ext cx="2102700" cy="109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c. $3.5m</a:t>
            </a:r>
            <a:endParaRPr dirty="0"/>
          </a:p>
        </p:txBody>
      </p:sp>
      <p:sp>
        <p:nvSpPr>
          <p:cNvPr id="4328" name="Google Shape;4328;p52"/>
          <p:cNvSpPr txBox="1">
            <a:spLocks noGrp="1"/>
          </p:cNvSpPr>
          <p:nvPr>
            <p:ph type="subTitle" idx="4"/>
          </p:nvPr>
        </p:nvSpPr>
        <p:spPr>
          <a:xfrm>
            <a:off x="6148256" y="3277762"/>
            <a:ext cx="2329689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/>
              <a:t>Closing 1 run can generate significant cost savings with minimal to no impact on price. Considering price impact, it is more beneficial to close 4 or 5 runs should the business decide to close 3. </a:t>
            </a:r>
            <a:endParaRPr sz="1100" dirty="0"/>
          </a:p>
        </p:txBody>
      </p:sp>
      <p:sp>
        <p:nvSpPr>
          <p:cNvPr id="4329" name="Google Shape;4329;p52"/>
          <p:cNvSpPr txBox="1">
            <a:spLocks noGrp="1"/>
          </p:cNvSpPr>
          <p:nvPr>
            <p:ph type="title" idx="5"/>
          </p:nvPr>
        </p:nvSpPr>
        <p:spPr>
          <a:xfrm>
            <a:off x="6216000" y="1392650"/>
            <a:ext cx="2102700" cy="109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$$$</a:t>
            </a:r>
            <a:endParaRPr dirty="0"/>
          </a:p>
        </p:txBody>
      </p:sp>
      <p:sp>
        <p:nvSpPr>
          <p:cNvPr id="4330" name="Google Shape;4330;p52"/>
          <p:cNvSpPr txBox="1">
            <a:spLocks noGrp="1"/>
          </p:cNvSpPr>
          <p:nvPr>
            <p:ph type="subTitle" idx="6"/>
          </p:nvPr>
        </p:nvSpPr>
        <p:spPr>
          <a:xfrm>
            <a:off x="720000" y="2737325"/>
            <a:ext cx="2208000" cy="45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ticket price increase supported by the model</a:t>
            </a:r>
            <a:endParaRPr sz="1800" dirty="0"/>
          </a:p>
        </p:txBody>
      </p:sp>
      <p:sp>
        <p:nvSpPr>
          <p:cNvPr id="4331" name="Google Shape;4331;p52"/>
          <p:cNvSpPr txBox="1">
            <a:spLocks noGrp="1"/>
          </p:cNvSpPr>
          <p:nvPr>
            <p:ph type="subTitle" idx="7"/>
          </p:nvPr>
        </p:nvSpPr>
        <p:spPr>
          <a:xfrm>
            <a:off x="3520650" y="2737325"/>
            <a:ext cx="2102700" cy="45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more revenues implementing scenario 2</a:t>
            </a:r>
            <a:endParaRPr sz="1600" dirty="0"/>
          </a:p>
        </p:txBody>
      </p:sp>
      <p:sp>
        <p:nvSpPr>
          <p:cNvPr id="4332" name="Google Shape;4332;p52"/>
          <p:cNvSpPr txBox="1">
            <a:spLocks noGrp="1"/>
          </p:cNvSpPr>
          <p:nvPr>
            <p:ph type="subTitle" idx="8"/>
          </p:nvPr>
        </p:nvSpPr>
        <p:spPr>
          <a:xfrm>
            <a:off x="6216000" y="2737325"/>
            <a:ext cx="2102700" cy="45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/>
              <a:t>p</a:t>
            </a:r>
            <a:r>
              <a:rPr lang="en" sz="1600" dirty="0" err="1"/>
              <a:t>otential</a:t>
            </a:r>
            <a:r>
              <a:rPr lang="en" sz="1600" dirty="0"/>
              <a:t> cost savings from closing runs</a:t>
            </a:r>
            <a:endParaRPr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3"/>
          <p:cNvSpPr/>
          <p:nvPr/>
        </p:nvSpPr>
        <p:spPr>
          <a:xfrm>
            <a:off x="3320700" y="1129824"/>
            <a:ext cx="5823300" cy="8247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3"/>
          <p:cNvSpPr txBox="1">
            <a:spLocks noGrp="1"/>
          </p:cNvSpPr>
          <p:nvPr>
            <p:ph type="title"/>
          </p:nvPr>
        </p:nvSpPr>
        <p:spPr>
          <a:xfrm>
            <a:off x="3002842" y="1202098"/>
            <a:ext cx="5926667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r" rtl="0">
              <a:spcBef>
                <a:spcPts val="0"/>
              </a:spcBef>
              <a:spcAft>
                <a:spcPts val="0"/>
              </a:spcAft>
              <a:buSzPts val="4500"/>
            </a:pPr>
            <a:r>
              <a:rPr lang="en-GB" dirty="0"/>
              <a:t>SUMMARY &amp; NEXT STEPS</a:t>
            </a:r>
            <a:endParaRPr dirty="0"/>
          </a:p>
        </p:txBody>
      </p:sp>
      <p:grpSp>
        <p:nvGrpSpPr>
          <p:cNvPr id="500" name="Google Shape;500;p33"/>
          <p:cNvGrpSpPr/>
          <p:nvPr/>
        </p:nvGrpSpPr>
        <p:grpSpPr>
          <a:xfrm>
            <a:off x="312950" y="0"/>
            <a:ext cx="1137625" cy="1181700"/>
            <a:chOff x="1381450" y="-8700"/>
            <a:chExt cx="1137625" cy="1181700"/>
          </a:xfrm>
        </p:grpSpPr>
        <p:cxnSp>
          <p:nvCxnSpPr>
            <p:cNvPr id="501" name="Google Shape;501;p33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33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3" name="Google Shape;503;p33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4" name="Google Shape;504;p33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5" name="Google Shape;505;p33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6" name="Google Shape;506;p33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" name="Google Shape;4323;p52">
            <a:extLst>
              <a:ext uri="{FF2B5EF4-FFF2-40B4-BE49-F238E27FC236}">
                <a16:creationId xmlns:a16="http://schemas.microsoft.com/office/drawing/2014/main" id="{70CAAAE2-C408-7240-98F7-1DF0890A574E}"/>
              </a:ext>
            </a:extLst>
          </p:cNvPr>
          <p:cNvSpPr/>
          <p:nvPr/>
        </p:nvSpPr>
        <p:spPr>
          <a:xfrm>
            <a:off x="2646189" y="2079697"/>
            <a:ext cx="1639378" cy="667054"/>
          </a:xfrm>
          <a:prstGeom prst="rect">
            <a:avLst/>
          </a:prstGeom>
          <a:solidFill>
            <a:schemeClr val="accent3">
              <a:lumMod val="75000"/>
              <a:alpha val="79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4325;p52">
            <a:extLst>
              <a:ext uri="{FF2B5EF4-FFF2-40B4-BE49-F238E27FC236}">
                <a16:creationId xmlns:a16="http://schemas.microsoft.com/office/drawing/2014/main" id="{8BE21A53-25CD-8F40-85F8-5640DCA2EBB9}"/>
              </a:ext>
            </a:extLst>
          </p:cNvPr>
          <p:cNvSpPr txBox="1">
            <a:spLocks/>
          </p:cNvSpPr>
          <p:nvPr/>
        </p:nvSpPr>
        <p:spPr>
          <a:xfrm>
            <a:off x="2620017" y="2079073"/>
            <a:ext cx="1443767" cy="5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Fjalla One"/>
              <a:buNone/>
              <a:defRPr sz="4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600" dirty="0">
                <a:solidFill>
                  <a:schemeClr val="accent4"/>
                </a:solidFill>
              </a:rPr>
              <a:t>Next steps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A047104-DA1C-C746-8B06-9EF396F7CC9B}"/>
              </a:ext>
            </a:extLst>
          </p:cNvPr>
          <p:cNvSpPr/>
          <p:nvPr/>
        </p:nvSpPr>
        <p:spPr>
          <a:xfrm>
            <a:off x="3457036" y="2557034"/>
            <a:ext cx="2590605" cy="2230226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60000"/>
                <a:lumOff val="40000"/>
              </a:schemeClr>
            </a:solidFill>
            <a:prstDash val="sysDot"/>
          </a:ln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30000"/>
              </a:lnSpc>
              <a:buFont typeface="Wingdings" pitchFamily="2" charset="2"/>
              <a:buChar char="q"/>
            </a:pPr>
            <a:r>
              <a:rPr lang="en-GB" sz="1200" dirty="0">
                <a:solidFill>
                  <a:schemeClr val="dk2"/>
                </a:solidFill>
                <a:latin typeface="Didact Gothic"/>
                <a:sym typeface="Fjalla One"/>
              </a:rPr>
              <a:t> Consider adjusting ticket prices to capture higher value provided to customers</a:t>
            </a:r>
          </a:p>
          <a:p>
            <a:pPr marL="171450" indent="-171450" algn="just">
              <a:lnSpc>
                <a:spcPct val="130000"/>
              </a:lnSpc>
              <a:buFont typeface="Wingdings" pitchFamily="2" charset="2"/>
              <a:buChar char="q"/>
            </a:pPr>
            <a:r>
              <a:rPr lang="en-GB" sz="1200" dirty="0">
                <a:solidFill>
                  <a:schemeClr val="dk2"/>
                </a:solidFill>
                <a:latin typeface="Didact Gothic"/>
                <a:sym typeface="Fjalla One"/>
              </a:rPr>
              <a:t>Consider closing 1 (min-no price impact) or 4-5 runs (price decrease similar  to closing 3 runs)</a:t>
            </a:r>
          </a:p>
          <a:p>
            <a:pPr marL="171450" indent="-171450" algn="just">
              <a:lnSpc>
                <a:spcPct val="130000"/>
              </a:lnSpc>
              <a:buFont typeface="Wingdings" pitchFamily="2" charset="2"/>
              <a:buChar char="q"/>
            </a:pPr>
            <a:r>
              <a:rPr lang="en-GB" sz="1200" dirty="0">
                <a:solidFill>
                  <a:schemeClr val="dk2"/>
                </a:solidFill>
                <a:latin typeface="Didact Gothic"/>
                <a:sym typeface="Fjalla One"/>
              </a:rPr>
              <a:t>Supplement findings with other business and qualitative analysis</a:t>
            </a:r>
          </a:p>
        </p:txBody>
      </p:sp>
      <p:sp>
        <p:nvSpPr>
          <p:cNvPr id="29" name="Snip Diagonal Corner Rectangle 28">
            <a:extLst>
              <a:ext uri="{FF2B5EF4-FFF2-40B4-BE49-F238E27FC236}">
                <a16:creationId xmlns:a16="http://schemas.microsoft.com/office/drawing/2014/main" id="{FC6E8679-0887-204A-84C4-6A2F1A1C956C}"/>
              </a:ext>
            </a:extLst>
          </p:cNvPr>
          <p:cNvSpPr/>
          <p:nvPr/>
        </p:nvSpPr>
        <p:spPr>
          <a:xfrm>
            <a:off x="243422" y="2221312"/>
            <a:ext cx="2663911" cy="2661604"/>
          </a:xfrm>
          <a:prstGeom prst="snip2DiagRect">
            <a:avLst/>
          </a:prstGeom>
          <a:solidFill>
            <a:schemeClr val="accent2">
              <a:lumMod val="50000"/>
              <a:lumOff val="5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GB" sz="1200" dirty="0">
                <a:solidFill>
                  <a:schemeClr val="tx1"/>
                </a:solidFill>
                <a:latin typeface="Didact Gothic"/>
                <a:sym typeface="Fjalla One"/>
              </a:rPr>
              <a:t>Big Mountain is superior to competitors in terms of facilities but offers tickets which are under-priced relative to its competitors. </a:t>
            </a:r>
          </a:p>
          <a:p>
            <a:pPr algn="just">
              <a:lnSpc>
                <a:spcPct val="130000"/>
              </a:lnSpc>
            </a:pPr>
            <a:endParaRPr lang="en-GB" sz="1200" dirty="0">
              <a:solidFill>
                <a:schemeClr val="tx1"/>
              </a:solidFill>
              <a:latin typeface="Didact Gothic"/>
              <a:sym typeface="Fjalla One"/>
            </a:endParaRPr>
          </a:p>
          <a:p>
            <a:pPr algn="just">
              <a:lnSpc>
                <a:spcPct val="130000"/>
              </a:lnSpc>
            </a:pPr>
            <a:r>
              <a:rPr lang="en-GB" sz="1200" dirty="0">
                <a:solidFill>
                  <a:schemeClr val="tx1"/>
                </a:solidFill>
                <a:latin typeface="Didact Gothic"/>
                <a:sym typeface="Fjalla One"/>
              </a:rPr>
              <a:t>Most valued facilities are: fast 4-person chairs, vertical drop, chair lifts and number of runs.</a:t>
            </a:r>
          </a:p>
        </p:txBody>
      </p:sp>
      <p:sp>
        <p:nvSpPr>
          <p:cNvPr id="33" name="Google Shape;4323;p52">
            <a:extLst>
              <a:ext uri="{FF2B5EF4-FFF2-40B4-BE49-F238E27FC236}">
                <a16:creationId xmlns:a16="http://schemas.microsoft.com/office/drawing/2014/main" id="{DA5A9727-C7AA-E445-8ED8-3CDB592ABDBD}"/>
              </a:ext>
            </a:extLst>
          </p:cNvPr>
          <p:cNvSpPr/>
          <p:nvPr/>
        </p:nvSpPr>
        <p:spPr>
          <a:xfrm>
            <a:off x="7290131" y="3993096"/>
            <a:ext cx="1639378" cy="667054"/>
          </a:xfrm>
          <a:prstGeom prst="rect">
            <a:avLst/>
          </a:prstGeom>
          <a:solidFill>
            <a:schemeClr val="accent3">
              <a:lumMod val="75000"/>
              <a:alpha val="79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4EC4E346-B8FA-EC4A-B4BD-D68BD93976F0}"/>
              </a:ext>
            </a:extLst>
          </p:cNvPr>
          <p:cNvSpPr/>
          <p:nvPr/>
        </p:nvSpPr>
        <p:spPr>
          <a:xfrm>
            <a:off x="6217136" y="2412283"/>
            <a:ext cx="2265575" cy="1670670"/>
          </a:xfrm>
          <a:prstGeom prst="roundRect">
            <a:avLst/>
          </a:prstGeom>
          <a:solidFill>
            <a:schemeClr val="accent6">
              <a:lumMod val="95000"/>
            </a:schemeClr>
          </a:solidFill>
          <a:ln w="12700">
            <a:noFill/>
            <a:prstDash val="sysDot"/>
          </a:ln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GB" sz="1200" b="1" dirty="0">
                <a:solidFill>
                  <a:schemeClr val="dk2"/>
                </a:solidFill>
                <a:latin typeface="Didact Gothic"/>
                <a:sym typeface="Fjalla One"/>
              </a:rPr>
              <a:t>Potential data to include:</a:t>
            </a:r>
          </a:p>
          <a:p>
            <a:pPr marL="171450" indent="-171450" algn="just">
              <a:lnSpc>
                <a:spcPct val="130000"/>
              </a:lnSpc>
              <a:buFont typeface="Wingdings" pitchFamily="2" charset="2"/>
              <a:buChar char="ü"/>
            </a:pPr>
            <a:r>
              <a:rPr lang="en-GB" sz="1200" dirty="0">
                <a:solidFill>
                  <a:schemeClr val="dk2"/>
                </a:solidFill>
                <a:latin typeface="Didact Gothic"/>
                <a:sym typeface="Fjalla One"/>
              </a:rPr>
              <a:t>Number of tickets or visitors </a:t>
            </a:r>
          </a:p>
          <a:p>
            <a:pPr marL="171450" indent="-171450" algn="just">
              <a:lnSpc>
                <a:spcPct val="130000"/>
              </a:lnSpc>
              <a:buFont typeface="Wingdings" pitchFamily="2" charset="2"/>
              <a:buChar char="ü"/>
            </a:pPr>
            <a:r>
              <a:rPr lang="en-GB" sz="1200" dirty="0">
                <a:solidFill>
                  <a:schemeClr val="dk2"/>
                </a:solidFill>
                <a:latin typeface="Didact Gothic"/>
                <a:sym typeface="Fjalla One"/>
              </a:rPr>
              <a:t>Cost information</a:t>
            </a:r>
          </a:p>
          <a:p>
            <a:pPr marL="171450" indent="-171450" algn="just">
              <a:lnSpc>
                <a:spcPct val="130000"/>
              </a:lnSpc>
              <a:buFont typeface="Wingdings" pitchFamily="2" charset="2"/>
              <a:buChar char="ü"/>
            </a:pPr>
            <a:r>
              <a:rPr lang="en-GB" sz="1200" dirty="0">
                <a:solidFill>
                  <a:schemeClr val="dk2"/>
                </a:solidFill>
                <a:latin typeface="Didact Gothic"/>
                <a:sym typeface="Fjalla One"/>
              </a:rPr>
              <a:t>Geolocation data</a:t>
            </a:r>
          </a:p>
          <a:p>
            <a:pPr marL="171450" indent="-171450" algn="just">
              <a:lnSpc>
                <a:spcPct val="130000"/>
              </a:lnSpc>
              <a:buFont typeface="Wingdings" pitchFamily="2" charset="2"/>
              <a:buChar char="ü"/>
            </a:pPr>
            <a:r>
              <a:rPr lang="en-GB" sz="1200" dirty="0">
                <a:solidFill>
                  <a:schemeClr val="dk2"/>
                </a:solidFill>
                <a:latin typeface="Didact Gothic"/>
                <a:sym typeface="Fjalla One"/>
              </a:rPr>
              <a:t>Adult week</a:t>
            </a:r>
          </a:p>
        </p:txBody>
      </p:sp>
      <p:sp>
        <p:nvSpPr>
          <p:cNvPr id="34" name="Google Shape;4325;p52">
            <a:extLst>
              <a:ext uri="{FF2B5EF4-FFF2-40B4-BE49-F238E27FC236}">
                <a16:creationId xmlns:a16="http://schemas.microsoft.com/office/drawing/2014/main" id="{16E06BAB-6CA2-084A-BB95-AE63317F4ADD}"/>
              </a:ext>
            </a:extLst>
          </p:cNvPr>
          <p:cNvSpPr txBox="1">
            <a:spLocks/>
          </p:cNvSpPr>
          <p:nvPr/>
        </p:nvSpPr>
        <p:spPr>
          <a:xfrm>
            <a:off x="7409715" y="4029571"/>
            <a:ext cx="1443767" cy="594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Fjalla One"/>
              <a:buNone/>
              <a:defRPr sz="4600" b="0" i="0" u="none" strike="noStrike" cap="none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1600" dirty="0">
                <a:solidFill>
                  <a:schemeClr val="accent4"/>
                </a:solidFill>
              </a:rPr>
              <a:t>Further analysis</a:t>
            </a:r>
          </a:p>
        </p:txBody>
      </p:sp>
    </p:spTree>
    <p:extLst>
      <p:ext uri="{BB962C8B-B14F-4D97-AF65-F5344CB8AC3E}">
        <p14:creationId xmlns:p14="http://schemas.microsoft.com/office/powerpoint/2010/main" val="1010863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3" name="Google Shape;4443;p59"/>
          <p:cNvPicPr preferRelativeResize="0"/>
          <p:nvPr/>
        </p:nvPicPr>
        <p:blipFill rotWithShape="1">
          <a:blip r:embed="rId3">
            <a:alphaModFix/>
          </a:blip>
          <a:srcRect l="22067" r="5295"/>
          <a:stretch/>
        </p:blipFill>
        <p:spPr>
          <a:xfrm>
            <a:off x="4572000" y="0"/>
            <a:ext cx="4571993" cy="4196098"/>
          </a:xfrm>
          <a:prstGeom prst="rect">
            <a:avLst/>
          </a:prstGeom>
          <a:noFill/>
          <a:ln>
            <a:noFill/>
          </a:ln>
        </p:spPr>
      </p:pic>
      <p:sp>
        <p:nvSpPr>
          <p:cNvPr id="4444" name="Google Shape;4444;p59"/>
          <p:cNvSpPr/>
          <p:nvPr/>
        </p:nvSpPr>
        <p:spPr>
          <a:xfrm>
            <a:off x="0" y="540000"/>
            <a:ext cx="7704000" cy="8964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5" name="Google Shape;4445;p59"/>
          <p:cNvGrpSpPr/>
          <p:nvPr/>
        </p:nvGrpSpPr>
        <p:grpSpPr>
          <a:xfrm>
            <a:off x="720000" y="1654938"/>
            <a:ext cx="345900" cy="345900"/>
            <a:chOff x="3303425" y="3817238"/>
            <a:chExt cx="345900" cy="345900"/>
          </a:xfrm>
        </p:grpSpPr>
        <p:sp>
          <p:nvSpPr>
            <p:cNvPr id="4446" name="Google Shape;4446;p59"/>
            <p:cNvSpPr/>
            <p:nvPr/>
          </p:nvSpPr>
          <p:spPr>
            <a:xfrm>
              <a:off x="3303425" y="3817238"/>
              <a:ext cx="345900" cy="345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47" name="Google Shape;4447;p59"/>
            <p:cNvGrpSpPr/>
            <p:nvPr/>
          </p:nvGrpSpPr>
          <p:grpSpPr>
            <a:xfrm>
              <a:off x="3368074" y="3882537"/>
              <a:ext cx="215298" cy="215298"/>
              <a:chOff x="3368074" y="3882537"/>
              <a:chExt cx="215298" cy="215298"/>
            </a:xfrm>
          </p:grpSpPr>
          <p:sp>
            <p:nvSpPr>
              <p:cNvPr id="4448" name="Google Shape;4448;p59"/>
              <p:cNvSpPr/>
              <p:nvPr/>
            </p:nvSpPr>
            <p:spPr>
              <a:xfrm>
                <a:off x="3368074" y="3882537"/>
                <a:ext cx="215298" cy="215298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6764" extrusionOk="0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59"/>
              <p:cNvSpPr/>
              <p:nvPr/>
            </p:nvSpPr>
            <p:spPr>
              <a:xfrm>
                <a:off x="3418143" y="3933656"/>
                <a:ext cx="114811" cy="112742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3542" extrusionOk="0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59"/>
              <p:cNvSpPr/>
              <p:nvPr/>
            </p:nvSpPr>
            <p:spPr>
              <a:xfrm>
                <a:off x="3519298" y="3910197"/>
                <a:ext cx="29570" cy="2922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8" extrusionOk="0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1" name="Google Shape;4451;p59"/>
          <p:cNvGrpSpPr/>
          <p:nvPr/>
        </p:nvGrpSpPr>
        <p:grpSpPr>
          <a:xfrm>
            <a:off x="1172425" y="1654938"/>
            <a:ext cx="345900" cy="345900"/>
            <a:chOff x="3755850" y="3817238"/>
            <a:chExt cx="345900" cy="345900"/>
          </a:xfrm>
        </p:grpSpPr>
        <p:sp>
          <p:nvSpPr>
            <p:cNvPr id="4452" name="Google Shape;4452;p59"/>
            <p:cNvSpPr/>
            <p:nvPr/>
          </p:nvSpPr>
          <p:spPr>
            <a:xfrm>
              <a:off x="3755850" y="3817238"/>
              <a:ext cx="345900" cy="345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53" name="Google Shape;4453;p59"/>
            <p:cNvGrpSpPr/>
            <p:nvPr/>
          </p:nvGrpSpPr>
          <p:grpSpPr>
            <a:xfrm>
              <a:off x="3824739" y="3890112"/>
              <a:ext cx="208105" cy="186110"/>
              <a:chOff x="3824739" y="3890112"/>
              <a:chExt cx="208105" cy="186110"/>
            </a:xfrm>
          </p:grpSpPr>
          <p:sp>
            <p:nvSpPr>
              <p:cNvPr id="4454" name="Google Shape;4454;p59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59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59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7" name="Google Shape;4457;p59"/>
          <p:cNvGrpSpPr/>
          <p:nvPr/>
        </p:nvGrpSpPr>
        <p:grpSpPr>
          <a:xfrm>
            <a:off x="1628888" y="1654938"/>
            <a:ext cx="345900" cy="345900"/>
            <a:chOff x="4212313" y="3817238"/>
            <a:chExt cx="345900" cy="345900"/>
          </a:xfrm>
        </p:grpSpPr>
        <p:sp>
          <p:nvSpPr>
            <p:cNvPr id="4458" name="Google Shape;4458;p59"/>
            <p:cNvSpPr/>
            <p:nvPr/>
          </p:nvSpPr>
          <p:spPr>
            <a:xfrm>
              <a:off x="4212313" y="3817238"/>
              <a:ext cx="345900" cy="345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9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60" name="Google Shape;4460;p59"/>
          <p:cNvGrpSpPr/>
          <p:nvPr/>
        </p:nvGrpSpPr>
        <p:grpSpPr>
          <a:xfrm>
            <a:off x="2071125" y="1654938"/>
            <a:ext cx="345900" cy="345900"/>
            <a:chOff x="4654550" y="3817238"/>
            <a:chExt cx="345900" cy="345900"/>
          </a:xfrm>
        </p:grpSpPr>
        <p:sp>
          <p:nvSpPr>
            <p:cNvPr id="4461" name="Google Shape;4461;p59"/>
            <p:cNvSpPr/>
            <p:nvPr/>
          </p:nvSpPr>
          <p:spPr>
            <a:xfrm>
              <a:off x="4654550" y="3817238"/>
              <a:ext cx="345900" cy="345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9"/>
            <p:cNvSpPr/>
            <p:nvPr/>
          </p:nvSpPr>
          <p:spPr>
            <a:xfrm>
              <a:off x="4705443" y="3862844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63" name="Google Shape;4463;p59"/>
          <p:cNvSpPr txBox="1">
            <a:spLocks noGrp="1"/>
          </p:cNvSpPr>
          <p:nvPr>
            <p:ph type="title"/>
          </p:nvPr>
        </p:nvSpPr>
        <p:spPr>
          <a:xfrm>
            <a:off x="720000" y="738750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4464" name="Google Shape;4464;p59"/>
          <p:cNvSpPr txBox="1">
            <a:spLocks noGrp="1"/>
          </p:cNvSpPr>
          <p:nvPr>
            <p:ph type="subTitle" idx="1"/>
          </p:nvPr>
        </p:nvSpPr>
        <p:spPr>
          <a:xfrm>
            <a:off x="720000" y="2219400"/>
            <a:ext cx="2937900" cy="29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4466" name="Google Shape;4466;p59"/>
          <p:cNvSpPr txBox="1"/>
          <p:nvPr/>
        </p:nvSpPr>
        <p:spPr>
          <a:xfrm>
            <a:off x="720001" y="4338600"/>
            <a:ext cx="3528600" cy="2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lt2"/>
                </a:solidFill>
                <a:latin typeface="Didact Gothic"/>
                <a:ea typeface="Didact Gothic"/>
                <a:cs typeface="Didact Gothic"/>
                <a:sym typeface="Didact Gothic"/>
              </a:rPr>
              <a:t>Please keep this slide for attribution</a:t>
            </a:r>
            <a:endParaRPr sz="1100" b="1">
              <a:solidFill>
                <a:schemeClr val="lt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E7B252-B672-A94C-A07B-8AA7F303FA6C}"/>
              </a:ext>
            </a:extLst>
          </p:cNvPr>
          <p:cNvSpPr txBox="1"/>
          <p:nvPr/>
        </p:nvSpPr>
        <p:spPr>
          <a:xfrm>
            <a:off x="541867" y="3296356"/>
            <a:ext cx="3217333" cy="147884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8" name="Google Shape;698;p41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1924625" y="393596"/>
            <a:ext cx="7219375" cy="37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41"/>
          <p:cNvSpPr/>
          <p:nvPr/>
        </p:nvSpPr>
        <p:spPr>
          <a:xfrm>
            <a:off x="720000" y="872150"/>
            <a:ext cx="1078800" cy="10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41"/>
          <p:cNvSpPr/>
          <p:nvPr/>
        </p:nvSpPr>
        <p:spPr>
          <a:xfrm>
            <a:off x="0" y="2509525"/>
            <a:ext cx="6543300" cy="8340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1" name="Google Shape;701;p41"/>
          <p:cNvSpPr txBox="1">
            <a:spLocks noGrp="1"/>
          </p:cNvSpPr>
          <p:nvPr>
            <p:ph type="title"/>
          </p:nvPr>
        </p:nvSpPr>
        <p:spPr>
          <a:xfrm>
            <a:off x="720000" y="2422800"/>
            <a:ext cx="5899800" cy="107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  <p:sp>
        <p:nvSpPr>
          <p:cNvPr id="702" name="Google Shape;702;p41"/>
          <p:cNvSpPr txBox="1">
            <a:spLocks noGrp="1"/>
          </p:cNvSpPr>
          <p:nvPr>
            <p:ph type="subTitle" idx="1"/>
          </p:nvPr>
        </p:nvSpPr>
        <p:spPr>
          <a:xfrm>
            <a:off x="720000" y="3571950"/>
            <a:ext cx="2647800" cy="70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in case you need it</a:t>
            </a:r>
            <a:endParaRPr/>
          </a:p>
        </p:txBody>
      </p:sp>
      <p:sp>
        <p:nvSpPr>
          <p:cNvPr id="703" name="Google Shape;703;p41"/>
          <p:cNvSpPr txBox="1">
            <a:spLocks noGrp="1"/>
          </p:cNvSpPr>
          <p:nvPr>
            <p:ph type="title" idx="2"/>
          </p:nvPr>
        </p:nvSpPr>
        <p:spPr>
          <a:xfrm>
            <a:off x="800400" y="916850"/>
            <a:ext cx="9180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A.</a:t>
            </a:r>
            <a:endParaRPr/>
          </a:p>
        </p:txBody>
      </p:sp>
      <p:grpSp>
        <p:nvGrpSpPr>
          <p:cNvPr id="704" name="Google Shape;704;p41"/>
          <p:cNvGrpSpPr/>
          <p:nvPr/>
        </p:nvGrpSpPr>
        <p:grpSpPr>
          <a:xfrm rot="10800000">
            <a:off x="3655538" y="-309562"/>
            <a:ext cx="1137625" cy="1181700"/>
            <a:chOff x="1381450" y="-8700"/>
            <a:chExt cx="1137625" cy="1181700"/>
          </a:xfrm>
        </p:grpSpPr>
        <p:cxnSp>
          <p:nvCxnSpPr>
            <p:cNvPr id="705" name="Google Shape;705;p41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41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41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708;p41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9" name="Google Shape;709;p41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0" name="Google Shape;710;p41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42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SzPts val="3600"/>
              <a:buAutoNum type="romanUcPeriod"/>
            </a:pPr>
            <a:r>
              <a:rPr lang="en"/>
              <a:t>DATA USED</a:t>
            </a:r>
            <a:endParaRPr/>
          </a:p>
        </p:txBody>
      </p:sp>
      <p:pic>
        <p:nvPicPr>
          <p:cNvPr id="716" name="Google Shape;71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2325" y="1186605"/>
            <a:ext cx="3719349" cy="378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8"/>
          <p:cNvSpPr/>
          <p:nvPr/>
        </p:nvSpPr>
        <p:spPr>
          <a:xfrm>
            <a:off x="4961100" y="3592650"/>
            <a:ext cx="834000" cy="8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8"/>
          <p:cNvSpPr/>
          <p:nvPr/>
        </p:nvSpPr>
        <p:spPr>
          <a:xfrm>
            <a:off x="4961100" y="1802000"/>
            <a:ext cx="834000" cy="8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8"/>
          <p:cNvSpPr/>
          <p:nvPr/>
        </p:nvSpPr>
        <p:spPr>
          <a:xfrm>
            <a:off x="720000" y="3592650"/>
            <a:ext cx="834000" cy="8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28"/>
          <p:cNvSpPr/>
          <p:nvPr/>
        </p:nvSpPr>
        <p:spPr>
          <a:xfrm>
            <a:off x="720000" y="1802000"/>
            <a:ext cx="834000" cy="8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8"/>
          <p:cNvSpPr txBox="1">
            <a:spLocks noGrp="1"/>
          </p:cNvSpPr>
          <p:nvPr>
            <p:ph type="title" idx="14"/>
          </p:nvPr>
        </p:nvSpPr>
        <p:spPr>
          <a:xfrm>
            <a:off x="779250" y="1860050"/>
            <a:ext cx="7155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sp>
        <p:nvSpPr>
          <p:cNvPr id="401" name="Google Shape;401;p28"/>
          <p:cNvSpPr txBox="1">
            <a:spLocks noGrp="1"/>
          </p:cNvSpPr>
          <p:nvPr>
            <p:ph type="subTitle" idx="1"/>
          </p:nvPr>
        </p:nvSpPr>
        <p:spPr>
          <a:xfrm>
            <a:off x="1792900" y="3554400"/>
            <a:ext cx="2390100" cy="3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analysis</a:t>
            </a:r>
            <a:endParaRPr/>
          </a:p>
        </p:txBody>
      </p:sp>
      <p:sp>
        <p:nvSpPr>
          <p:cNvPr id="402" name="Google Shape;402;p28"/>
          <p:cNvSpPr txBox="1">
            <a:spLocks noGrp="1"/>
          </p:cNvSpPr>
          <p:nvPr>
            <p:ph type="subTitle" idx="2"/>
          </p:nvPr>
        </p:nvSpPr>
        <p:spPr>
          <a:xfrm>
            <a:off x="1792911" y="3885600"/>
            <a:ext cx="2929378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Most valued facilities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Performance against competitors</a:t>
            </a:r>
            <a:endParaRPr dirty="0"/>
          </a:p>
        </p:txBody>
      </p:sp>
      <p:sp>
        <p:nvSpPr>
          <p:cNvPr id="403" name="Google Shape;403;p28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04" name="Google Shape;404;p28"/>
          <p:cNvSpPr txBox="1">
            <a:spLocks noGrp="1"/>
          </p:cNvSpPr>
          <p:nvPr>
            <p:ph type="subTitle" idx="3"/>
          </p:nvPr>
        </p:nvSpPr>
        <p:spPr>
          <a:xfrm>
            <a:off x="6033900" y="3554400"/>
            <a:ext cx="2390100" cy="3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05" name="Google Shape;405;p28"/>
          <p:cNvSpPr txBox="1">
            <a:spLocks noGrp="1"/>
          </p:cNvSpPr>
          <p:nvPr>
            <p:ph type="subTitle" idx="4"/>
          </p:nvPr>
        </p:nvSpPr>
        <p:spPr>
          <a:xfrm>
            <a:off x="6033911" y="3885600"/>
            <a:ext cx="23901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406" name="Google Shape;406;p28"/>
          <p:cNvSpPr txBox="1">
            <a:spLocks noGrp="1"/>
          </p:cNvSpPr>
          <p:nvPr>
            <p:ph type="title" idx="5"/>
          </p:nvPr>
        </p:nvSpPr>
        <p:spPr>
          <a:xfrm>
            <a:off x="779250" y="3650700"/>
            <a:ext cx="7155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407" name="Google Shape;407;p28"/>
          <p:cNvSpPr txBox="1">
            <a:spLocks noGrp="1"/>
          </p:cNvSpPr>
          <p:nvPr>
            <p:ph type="title" idx="6"/>
          </p:nvPr>
        </p:nvSpPr>
        <p:spPr>
          <a:xfrm>
            <a:off x="5020350" y="3650700"/>
            <a:ext cx="7155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408" name="Google Shape;408;p28"/>
          <p:cNvSpPr txBox="1">
            <a:spLocks noGrp="1"/>
          </p:cNvSpPr>
          <p:nvPr>
            <p:ph type="subTitle" idx="7"/>
          </p:nvPr>
        </p:nvSpPr>
        <p:spPr>
          <a:xfrm>
            <a:off x="1792900" y="1763725"/>
            <a:ext cx="2390100" cy="3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409" name="Google Shape;409;p28"/>
          <p:cNvSpPr txBox="1">
            <a:spLocks noGrp="1"/>
          </p:cNvSpPr>
          <p:nvPr>
            <p:ph type="subTitle" idx="8"/>
          </p:nvPr>
        </p:nvSpPr>
        <p:spPr>
          <a:xfrm>
            <a:off x="1792911" y="2094950"/>
            <a:ext cx="23901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and context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and scope </a:t>
            </a:r>
            <a:endParaRPr/>
          </a:p>
        </p:txBody>
      </p:sp>
      <p:sp>
        <p:nvSpPr>
          <p:cNvPr id="410" name="Google Shape;410;p28"/>
          <p:cNvSpPr txBox="1">
            <a:spLocks noGrp="1"/>
          </p:cNvSpPr>
          <p:nvPr>
            <p:ph type="subTitle" idx="9"/>
          </p:nvPr>
        </p:nvSpPr>
        <p:spPr>
          <a:xfrm>
            <a:off x="6033900" y="1763750"/>
            <a:ext cx="2390100" cy="331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411" name="Google Shape;411;p28"/>
          <p:cNvSpPr txBox="1">
            <a:spLocks noGrp="1"/>
          </p:cNvSpPr>
          <p:nvPr>
            <p:ph type="subTitle" idx="13"/>
          </p:nvPr>
        </p:nvSpPr>
        <p:spPr>
          <a:xfrm>
            <a:off x="6033911" y="2094950"/>
            <a:ext cx="23901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8"/>
          <p:cNvSpPr txBox="1">
            <a:spLocks noGrp="1"/>
          </p:cNvSpPr>
          <p:nvPr>
            <p:ph type="title" idx="15"/>
          </p:nvPr>
        </p:nvSpPr>
        <p:spPr>
          <a:xfrm>
            <a:off x="5020350" y="1860050"/>
            <a:ext cx="715500" cy="717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89553-BCF6-7949-BE32-5C4568363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B. FEATURE IMPORTANCE – RANDOM FOREST</a:t>
            </a:r>
          </a:p>
        </p:txBody>
      </p:sp>
      <p:pic>
        <p:nvPicPr>
          <p:cNvPr id="3" name="Picture 2" descr="/var/folders/wn/_81_4gzj6ts3byc3l2brc2640000gn/T/com.microsoft.Word/Content.MSO/A4E973B9.tmp">
            <a:extLst>
              <a:ext uri="{FF2B5EF4-FFF2-40B4-BE49-F238E27FC236}">
                <a16:creationId xmlns:a16="http://schemas.microsoft.com/office/drawing/2014/main" id="{2748B297-6137-9447-AFB7-EAD456A6AC2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1419" y="1207911"/>
            <a:ext cx="5804626" cy="37140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32581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6" name="Google Shape;4266;p49"/>
          <p:cNvSpPr txBox="1">
            <a:spLocks noGrp="1"/>
          </p:cNvSpPr>
          <p:nvPr>
            <p:ph type="title"/>
          </p:nvPr>
        </p:nvSpPr>
        <p:spPr>
          <a:xfrm flipH="1">
            <a:off x="4761600" y="2085750"/>
            <a:ext cx="3662400" cy="101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END.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2800" y="0"/>
            <a:ext cx="41912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29"/>
          <p:cNvSpPr/>
          <p:nvPr/>
        </p:nvSpPr>
        <p:spPr>
          <a:xfrm>
            <a:off x="720000" y="872150"/>
            <a:ext cx="1078800" cy="10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9"/>
          <p:cNvSpPr/>
          <p:nvPr/>
        </p:nvSpPr>
        <p:spPr>
          <a:xfrm>
            <a:off x="0" y="2509525"/>
            <a:ext cx="6543300" cy="8340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9"/>
          <p:cNvSpPr txBox="1">
            <a:spLocks noGrp="1"/>
          </p:cNvSpPr>
          <p:nvPr>
            <p:ph type="title"/>
          </p:nvPr>
        </p:nvSpPr>
        <p:spPr>
          <a:xfrm>
            <a:off x="720000" y="2422800"/>
            <a:ext cx="5899800" cy="107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422" name="Google Shape;422;p29"/>
          <p:cNvSpPr txBox="1">
            <a:spLocks noGrp="1"/>
          </p:cNvSpPr>
          <p:nvPr>
            <p:ph type="title" idx="2"/>
          </p:nvPr>
        </p:nvSpPr>
        <p:spPr>
          <a:xfrm>
            <a:off x="800400" y="916850"/>
            <a:ext cx="9180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  <a:endParaRPr/>
          </a:p>
        </p:txBody>
      </p:sp>
      <p:grpSp>
        <p:nvGrpSpPr>
          <p:cNvPr id="423" name="Google Shape;423;p29"/>
          <p:cNvGrpSpPr/>
          <p:nvPr/>
        </p:nvGrpSpPr>
        <p:grpSpPr>
          <a:xfrm rot="10800000">
            <a:off x="3655538" y="-309562"/>
            <a:ext cx="1137625" cy="1181700"/>
            <a:chOff x="1381450" y="-8700"/>
            <a:chExt cx="1137625" cy="1181700"/>
          </a:xfrm>
        </p:grpSpPr>
        <p:cxnSp>
          <p:nvCxnSpPr>
            <p:cNvPr id="424" name="Google Shape;424;p29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5" name="Google Shape;425;p29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6" name="Google Shape;426;p29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7" name="Google Shape;427;p29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8" name="Google Shape;428;p29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9" name="Google Shape;429;p29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75D4D09B-73DC-744F-968F-CE807F5AB3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3778" y="31213"/>
            <a:ext cx="5396450" cy="3596724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30"/>
          <p:cNvSpPr/>
          <p:nvPr/>
        </p:nvSpPr>
        <p:spPr>
          <a:xfrm>
            <a:off x="1481550" y="2610438"/>
            <a:ext cx="6180900" cy="10380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30"/>
          <p:cNvSpPr txBox="1">
            <a:spLocks noGrp="1"/>
          </p:cNvSpPr>
          <p:nvPr>
            <p:ph type="title"/>
          </p:nvPr>
        </p:nvSpPr>
        <p:spPr>
          <a:xfrm>
            <a:off x="1733000" y="2680350"/>
            <a:ext cx="5874000" cy="898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$1.54M additional operating cost this season</a:t>
            </a:r>
            <a:endParaRPr sz="2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C2C2C2"/>
                </a:solidFill>
              </a:rPr>
              <a:t>from recent investment in chair lift</a:t>
            </a:r>
            <a:endParaRPr sz="1700">
              <a:solidFill>
                <a:srgbClr val="C2C2C2"/>
              </a:solidFill>
            </a:endParaRPr>
          </a:p>
        </p:txBody>
      </p:sp>
      <p:sp>
        <p:nvSpPr>
          <p:cNvPr id="437" name="Google Shape;437;p30"/>
          <p:cNvSpPr txBox="1">
            <a:spLocks noGrp="1"/>
          </p:cNvSpPr>
          <p:nvPr>
            <p:ph type="subTitle" idx="1"/>
          </p:nvPr>
        </p:nvSpPr>
        <p:spPr>
          <a:xfrm>
            <a:off x="1481550" y="3943050"/>
            <a:ext cx="64872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“To what extent is Big Mountain capitalizing on its facilities through pricing? ”</a:t>
            </a:r>
            <a:endParaRPr sz="15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“Given competitor pricing, how much can Big Mountain charge for its tickets?”</a:t>
            </a:r>
            <a:endParaRPr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1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 &amp; SCOPE </a:t>
            </a:r>
            <a:endParaRPr/>
          </a:p>
        </p:txBody>
      </p:sp>
      <p:sp>
        <p:nvSpPr>
          <p:cNvPr id="443" name="Google Shape;443;p31"/>
          <p:cNvSpPr txBox="1">
            <a:spLocks noGrp="1"/>
          </p:cNvSpPr>
          <p:nvPr>
            <p:ph type="subTitle" idx="1"/>
          </p:nvPr>
        </p:nvSpPr>
        <p:spPr>
          <a:xfrm>
            <a:off x="5215025" y="1177925"/>
            <a:ext cx="3209100" cy="52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UNCOVERING INSIGHTS</a:t>
            </a:r>
            <a:endParaRPr/>
          </a:p>
        </p:txBody>
      </p:sp>
      <p:sp>
        <p:nvSpPr>
          <p:cNvPr id="444" name="Google Shape;444;p31"/>
          <p:cNvSpPr txBox="1">
            <a:spLocks noGrp="1"/>
          </p:cNvSpPr>
          <p:nvPr>
            <p:ph type="subTitle" idx="2"/>
          </p:nvPr>
        </p:nvSpPr>
        <p:spPr>
          <a:xfrm>
            <a:off x="5215050" y="1701750"/>
            <a:ext cx="3663300" cy="49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provide an insight into how important some facilities are compared to others</a:t>
            </a:r>
            <a:endParaRPr/>
          </a:p>
        </p:txBody>
      </p:sp>
      <p:sp>
        <p:nvSpPr>
          <p:cNvPr id="445" name="Google Shape;445;p31"/>
          <p:cNvSpPr txBox="1">
            <a:spLocks noGrp="1"/>
          </p:cNvSpPr>
          <p:nvPr>
            <p:ph type="subTitle" idx="3"/>
          </p:nvPr>
        </p:nvSpPr>
        <p:spPr>
          <a:xfrm>
            <a:off x="5215025" y="3587100"/>
            <a:ext cx="3209100" cy="52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SCENARIO MODELLING</a:t>
            </a:r>
            <a:endParaRPr/>
          </a:p>
        </p:txBody>
      </p:sp>
      <p:sp>
        <p:nvSpPr>
          <p:cNvPr id="446" name="Google Shape;446;p31"/>
          <p:cNvSpPr txBox="1">
            <a:spLocks noGrp="1"/>
          </p:cNvSpPr>
          <p:nvPr>
            <p:ph type="subTitle" idx="4"/>
          </p:nvPr>
        </p:nvSpPr>
        <p:spPr>
          <a:xfrm>
            <a:off x="5215050" y="4110900"/>
            <a:ext cx="3209100" cy="49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 evaluate how various initiatives may affect ticket pricing</a:t>
            </a:r>
            <a:endParaRPr dirty="0"/>
          </a:p>
        </p:txBody>
      </p:sp>
      <p:sp>
        <p:nvSpPr>
          <p:cNvPr id="447" name="Google Shape;447;p31"/>
          <p:cNvSpPr txBox="1">
            <a:spLocks noGrp="1"/>
          </p:cNvSpPr>
          <p:nvPr>
            <p:ph type="subTitle" idx="5"/>
          </p:nvPr>
        </p:nvSpPr>
        <p:spPr>
          <a:xfrm>
            <a:off x="5215025" y="2382513"/>
            <a:ext cx="3209100" cy="52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PREDICTIVE ANALYTICS</a:t>
            </a:r>
            <a:endParaRPr/>
          </a:p>
        </p:txBody>
      </p:sp>
      <p:sp>
        <p:nvSpPr>
          <p:cNvPr id="448" name="Google Shape;448;p31"/>
          <p:cNvSpPr txBox="1">
            <a:spLocks noGrp="1"/>
          </p:cNvSpPr>
          <p:nvPr>
            <p:ph type="subTitle" idx="6"/>
          </p:nvPr>
        </p:nvSpPr>
        <p:spPr>
          <a:xfrm>
            <a:off x="5215050" y="2906350"/>
            <a:ext cx="3567600" cy="49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Guidance on how to charge customers for the value provided through facilities </a:t>
            </a:r>
            <a:endParaRPr/>
          </a:p>
        </p:txBody>
      </p:sp>
      <p:sp>
        <p:nvSpPr>
          <p:cNvPr id="449" name="Google Shape;449;p31"/>
          <p:cNvSpPr/>
          <p:nvPr/>
        </p:nvSpPr>
        <p:spPr>
          <a:xfrm>
            <a:off x="4158450" y="1361050"/>
            <a:ext cx="827100" cy="82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50" name="Google Shape;450;p31"/>
          <p:cNvSpPr/>
          <p:nvPr/>
        </p:nvSpPr>
        <p:spPr>
          <a:xfrm>
            <a:off x="4158450" y="3776400"/>
            <a:ext cx="827100" cy="82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51" name="Google Shape;451;p31"/>
          <p:cNvSpPr/>
          <p:nvPr/>
        </p:nvSpPr>
        <p:spPr>
          <a:xfrm>
            <a:off x="4158450" y="2568725"/>
            <a:ext cx="827100" cy="82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452" name="Google Shape;452;p31"/>
          <p:cNvGrpSpPr/>
          <p:nvPr/>
        </p:nvGrpSpPr>
        <p:grpSpPr>
          <a:xfrm>
            <a:off x="4283650" y="2694778"/>
            <a:ext cx="576538" cy="574843"/>
            <a:chOff x="2207875" y="2318675"/>
            <a:chExt cx="357100" cy="356050"/>
          </a:xfrm>
        </p:grpSpPr>
        <p:sp>
          <p:nvSpPr>
            <p:cNvPr id="453" name="Google Shape;453;p31"/>
            <p:cNvSpPr/>
            <p:nvPr/>
          </p:nvSpPr>
          <p:spPr>
            <a:xfrm>
              <a:off x="2207875" y="2341225"/>
              <a:ext cx="306700" cy="300050"/>
            </a:xfrm>
            <a:custGeom>
              <a:avLst/>
              <a:gdLst/>
              <a:ahLst/>
              <a:cxnLst/>
              <a:rect l="l" t="t" r="r" b="b"/>
              <a:pathLst>
                <a:path w="12268" h="12002" extrusionOk="0">
                  <a:moveTo>
                    <a:pt x="9234" y="2875"/>
                  </a:moveTo>
                  <a:lnTo>
                    <a:pt x="6834" y="4900"/>
                  </a:lnTo>
                  <a:lnTo>
                    <a:pt x="2133" y="4900"/>
                  </a:lnTo>
                  <a:lnTo>
                    <a:pt x="4533" y="2875"/>
                  </a:lnTo>
                  <a:close/>
                  <a:moveTo>
                    <a:pt x="6700" y="5320"/>
                  </a:moveTo>
                  <a:lnTo>
                    <a:pt x="6700" y="10253"/>
                  </a:lnTo>
                  <a:lnTo>
                    <a:pt x="1776" y="10253"/>
                  </a:lnTo>
                  <a:lnTo>
                    <a:pt x="1776" y="5320"/>
                  </a:lnTo>
                  <a:close/>
                  <a:moveTo>
                    <a:pt x="4459" y="1"/>
                  </a:moveTo>
                  <a:cubicBezTo>
                    <a:pt x="4347" y="1"/>
                    <a:pt x="4256" y="93"/>
                    <a:pt x="4256" y="208"/>
                  </a:cubicBezTo>
                  <a:lnTo>
                    <a:pt x="4256" y="2563"/>
                  </a:lnTo>
                  <a:lnTo>
                    <a:pt x="1428" y="4954"/>
                  </a:lnTo>
                  <a:cubicBezTo>
                    <a:pt x="1383" y="4990"/>
                    <a:pt x="1357" y="5052"/>
                    <a:pt x="1357" y="5115"/>
                  </a:cubicBezTo>
                  <a:lnTo>
                    <a:pt x="1357" y="10369"/>
                  </a:lnTo>
                  <a:lnTo>
                    <a:pt x="81" y="11645"/>
                  </a:lnTo>
                  <a:cubicBezTo>
                    <a:pt x="1" y="11734"/>
                    <a:pt x="1" y="11859"/>
                    <a:pt x="81" y="11948"/>
                  </a:cubicBezTo>
                  <a:cubicBezTo>
                    <a:pt x="126" y="11984"/>
                    <a:pt x="179" y="12002"/>
                    <a:pt x="233" y="12002"/>
                  </a:cubicBezTo>
                  <a:cubicBezTo>
                    <a:pt x="286" y="12002"/>
                    <a:pt x="340" y="11984"/>
                    <a:pt x="375" y="11948"/>
                  </a:cubicBezTo>
                  <a:lnTo>
                    <a:pt x="1651" y="10672"/>
                  </a:lnTo>
                  <a:lnTo>
                    <a:pt x="6914" y="10672"/>
                  </a:lnTo>
                  <a:cubicBezTo>
                    <a:pt x="6959" y="10672"/>
                    <a:pt x="7013" y="10655"/>
                    <a:pt x="7048" y="10619"/>
                  </a:cubicBezTo>
                  <a:lnTo>
                    <a:pt x="9885" y="8219"/>
                  </a:lnTo>
                  <a:lnTo>
                    <a:pt x="12026" y="8219"/>
                  </a:lnTo>
                  <a:cubicBezTo>
                    <a:pt x="12124" y="8219"/>
                    <a:pt x="12223" y="8148"/>
                    <a:pt x="12240" y="8059"/>
                  </a:cubicBezTo>
                  <a:cubicBezTo>
                    <a:pt x="12267" y="7916"/>
                    <a:pt x="12169" y="7800"/>
                    <a:pt x="12035" y="7800"/>
                  </a:cubicBezTo>
                  <a:lnTo>
                    <a:pt x="10019" y="7800"/>
                  </a:lnTo>
                  <a:lnTo>
                    <a:pt x="10019" y="4999"/>
                  </a:lnTo>
                  <a:cubicBezTo>
                    <a:pt x="10019" y="4892"/>
                    <a:pt x="9939" y="4793"/>
                    <a:pt x="9832" y="4776"/>
                  </a:cubicBezTo>
                  <a:cubicBezTo>
                    <a:pt x="9826" y="4775"/>
                    <a:pt x="9821" y="4775"/>
                    <a:pt x="9816" y="4775"/>
                  </a:cubicBezTo>
                  <a:cubicBezTo>
                    <a:pt x="9698" y="4775"/>
                    <a:pt x="9600" y="4870"/>
                    <a:pt x="9600" y="4990"/>
                  </a:cubicBezTo>
                  <a:lnTo>
                    <a:pt x="9600" y="7916"/>
                  </a:lnTo>
                  <a:lnTo>
                    <a:pt x="7120" y="10012"/>
                  </a:lnTo>
                  <a:lnTo>
                    <a:pt x="7120" y="5213"/>
                  </a:lnTo>
                  <a:lnTo>
                    <a:pt x="9600" y="3116"/>
                  </a:lnTo>
                  <a:lnTo>
                    <a:pt x="9600" y="4026"/>
                  </a:lnTo>
                  <a:cubicBezTo>
                    <a:pt x="9600" y="4133"/>
                    <a:pt x="9680" y="4222"/>
                    <a:pt x="9787" y="4240"/>
                  </a:cubicBezTo>
                  <a:cubicBezTo>
                    <a:pt x="9792" y="4241"/>
                    <a:pt x="9798" y="4241"/>
                    <a:pt x="9803" y="4241"/>
                  </a:cubicBezTo>
                  <a:cubicBezTo>
                    <a:pt x="9921" y="4241"/>
                    <a:pt x="10019" y="4146"/>
                    <a:pt x="10019" y="4026"/>
                  </a:cubicBezTo>
                  <a:lnTo>
                    <a:pt x="10019" y="2661"/>
                  </a:lnTo>
                  <a:cubicBezTo>
                    <a:pt x="10019" y="2545"/>
                    <a:pt x="9921" y="2456"/>
                    <a:pt x="9805" y="2456"/>
                  </a:cubicBezTo>
                  <a:lnTo>
                    <a:pt x="4666" y="2456"/>
                  </a:lnTo>
                  <a:lnTo>
                    <a:pt x="4666" y="217"/>
                  </a:lnTo>
                  <a:cubicBezTo>
                    <a:pt x="4666" y="110"/>
                    <a:pt x="4595" y="12"/>
                    <a:pt x="4488" y="3"/>
                  </a:cubicBezTo>
                  <a:cubicBezTo>
                    <a:pt x="4478" y="1"/>
                    <a:pt x="4468" y="1"/>
                    <a:pt x="44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2322525" y="2318675"/>
              <a:ext cx="41725" cy="43875"/>
            </a:xfrm>
            <a:custGeom>
              <a:avLst/>
              <a:gdLst/>
              <a:ahLst/>
              <a:cxnLst/>
              <a:rect l="l" t="t" r="r" b="b"/>
              <a:pathLst>
                <a:path w="1669" h="1755" extrusionOk="0">
                  <a:moveTo>
                    <a:pt x="240" y="1"/>
                  </a:moveTo>
                  <a:cubicBezTo>
                    <a:pt x="193" y="1"/>
                    <a:pt x="147" y="17"/>
                    <a:pt x="107" y="48"/>
                  </a:cubicBezTo>
                  <a:cubicBezTo>
                    <a:pt x="18" y="129"/>
                    <a:pt x="0" y="254"/>
                    <a:pt x="80" y="343"/>
                  </a:cubicBezTo>
                  <a:lnTo>
                    <a:pt x="589" y="958"/>
                  </a:lnTo>
                  <a:lnTo>
                    <a:pt x="589" y="1538"/>
                  </a:lnTo>
                  <a:cubicBezTo>
                    <a:pt x="589" y="1645"/>
                    <a:pt x="660" y="1743"/>
                    <a:pt x="767" y="1752"/>
                  </a:cubicBezTo>
                  <a:cubicBezTo>
                    <a:pt x="777" y="1754"/>
                    <a:pt x="787" y="1754"/>
                    <a:pt x="797" y="1754"/>
                  </a:cubicBezTo>
                  <a:cubicBezTo>
                    <a:pt x="910" y="1754"/>
                    <a:pt x="1008" y="1662"/>
                    <a:pt x="1008" y="1547"/>
                  </a:cubicBezTo>
                  <a:lnTo>
                    <a:pt x="1008" y="967"/>
                  </a:lnTo>
                  <a:lnTo>
                    <a:pt x="1588" y="352"/>
                  </a:lnTo>
                  <a:cubicBezTo>
                    <a:pt x="1668" y="271"/>
                    <a:pt x="1659" y="138"/>
                    <a:pt x="1579" y="57"/>
                  </a:cubicBezTo>
                  <a:cubicBezTo>
                    <a:pt x="1541" y="19"/>
                    <a:pt x="1491" y="1"/>
                    <a:pt x="1441" y="1"/>
                  </a:cubicBezTo>
                  <a:cubicBezTo>
                    <a:pt x="1384" y="1"/>
                    <a:pt x="1327" y="24"/>
                    <a:pt x="1285" y="66"/>
                  </a:cubicBezTo>
                  <a:lnTo>
                    <a:pt x="803" y="566"/>
                  </a:lnTo>
                  <a:lnTo>
                    <a:pt x="402" y="75"/>
                  </a:lnTo>
                  <a:cubicBezTo>
                    <a:pt x="357" y="26"/>
                    <a:pt x="299" y="1"/>
                    <a:pt x="2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2233750" y="2631000"/>
              <a:ext cx="36375" cy="43725"/>
            </a:xfrm>
            <a:custGeom>
              <a:avLst/>
              <a:gdLst/>
              <a:ahLst/>
              <a:cxnLst/>
              <a:rect l="l" t="t" r="r" b="b"/>
              <a:pathLst>
                <a:path w="1455" h="1749" extrusionOk="0">
                  <a:moveTo>
                    <a:pt x="304" y="0"/>
                  </a:moveTo>
                  <a:cubicBezTo>
                    <a:pt x="197" y="0"/>
                    <a:pt x="99" y="72"/>
                    <a:pt x="90" y="179"/>
                  </a:cubicBezTo>
                  <a:cubicBezTo>
                    <a:pt x="72" y="304"/>
                    <a:pt x="170" y="411"/>
                    <a:pt x="295" y="411"/>
                  </a:cubicBezTo>
                  <a:lnTo>
                    <a:pt x="786" y="411"/>
                  </a:lnTo>
                  <a:lnTo>
                    <a:pt x="90" y="1428"/>
                  </a:lnTo>
                  <a:cubicBezTo>
                    <a:pt x="1" y="1561"/>
                    <a:pt x="99" y="1749"/>
                    <a:pt x="268" y="1749"/>
                  </a:cubicBezTo>
                  <a:lnTo>
                    <a:pt x="1098" y="1749"/>
                  </a:lnTo>
                  <a:cubicBezTo>
                    <a:pt x="1196" y="1749"/>
                    <a:pt x="1285" y="1686"/>
                    <a:pt x="1303" y="1588"/>
                  </a:cubicBezTo>
                  <a:cubicBezTo>
                    <a:pt x="1339" y="1454"/>
                    <a:pt x="1232" y="1329"/>
                    <a:pt x="1107" y="1329"/>
                  </a:cubicBezTo>
                  <a:lnTo>
                    <a:pt x="661" y="1329"/>
                  </a:lnTo>
                  <a:lnTo>
                    <a:pt x="1357" y="321"/>
                  </a:lnTo>
                  <a:cubicBezTo>
                    <a:pt x="1455" y="188"/>
                    <a:pt x="1348" y="0"/>
                    <a:pt x="11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2525475" y="2519625"/>
              <a:ext cx="39500" cy="43900"/>
            </a:xfrm>
            <a:custGeom>
              <a:avLst/>
              <a:gdLst/>
              <a:ahLst/>
              <a:cxnLst/>
              <a:rect l="l" t="t" r="r" b="b"/>
              <a:pathLst>
                <a:path w="1580" h="1756" extrusionOk="0">
                  <a:moveTo>
                    <a:pt x="234" y="1"/>
                  </a:moveTo>
                  <a:cubicBezTo>
                    <a:pt x="186" y="1"/>
                    <a:pt x="138" y="17"/>
                    <a:pt x="98" y="48"/>
                  </a:cubicBezTo>
                  <a:cubicBezTo>
                    <a:pt x="9" y="120"/>
                    <a:pt x="0" y="253"/>
                    <a:pt x="72" y="343"/>
                  </a:cubicBezTo>
                  <a:lnTo>
                    <a:pt x="518" y="878"/>
                  </a:lnTo>
                  <a:lnTo>
                    <a:pt x="72" y="1413"/>
                  </a:lnTo>
                  <a:cubicBezTo>
                    <a:pt x="0" y="1493"/>
                    <a:pt x="9" y="1618"/>
                    <a:pt x="81" y="1690"/>
                  </a:cubicBezTo>
                  <a:cubicBezTo>
                    <a:pt x="124" y="1733"/>
                    <a:pt x="180" y="1756"/>
                    <a:pt x="236" y="1756"/>
                  </a:cubicBezTo>
                  <a:cubicBezTo>
                    <a:pt x="294" y="1756"/>
                    <a:pt x="352" y="1731"/>
                    <a:pt x="393" y="1681"/>
                  </a:cubicBezTo>
                  <a:lnTo>
                    <a:pt x="785" y="1208"/>
                  </a:lnTo>
                  <a:lnTo>
                    <a:pt x="1187" y="1681"/>
                  </a:lnTo>
                  <a:cubicBezTo>
                    <a:pt x="1228" y="1731"/>
                    <a:pt x="1285" y="1756"/>
                    <a:pt x="1344" y="1756"/>
                  </a:cubicBezTo>
                  <a:cubicBezTo>
                    <a:pt x="1399" y="1756"/>
                    <a:pt x="1455" y="1733"/>
                    <a:pt x="1499" y="1690"/>
                  </a:cubicBezTo>
                  <a:cubicBezTo>
                    <a:pt x="1570" y="1618"/>
                    <a:pt x="1579" y="1493"/>
                    <a:pt x="1508" y="1413"/>
                  </a:cubicBezTo>
                  <a:lnTo>
                    <a:pt x="1062" y="878"/>
                  </a:lnTo>
                  <a:lnTo>
                    <a:pt x="1508" y="343"/>
                  </a:lnTo>
                  <a:cubicBezTo>
                    <a:pt x="1579" y="253"/>
                    <a:pt x="1570" y="120"/>
                    <a:pt x="1481" y="48"/>
                  </a:cubicBezTo>
                  <a:cubicBezTo>
                    <a:pt x="1441" y="17"/>
                    <a:pt x="1393" y="1"/>
                    <a:pt x="1345" y="1"/>
                  </a:cubicBezTo>
                  <a:cubicBezTo>
                    <a:pt x="1285" y="1"/>
                    <a:pt x="1226" y="25"/>
                    <a:pt x="1187" y="75"/>
                  </a:cubicBezTo>
                  <a:lnTo>
                    <a:pt x="785" y="548"/>
                  </a:lnTo>
                  <a:lnTo>
                    <a:pt x="393" y="75"/>
                  </a:lnTo>
                  <a:cubicBezTo>
                    <a:pt x="353" y="25"/>
                    <a:pt x="294" y="1"/>
                    <a:pt x="2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31"/>
          <p:cNvGrpSpPr/>
          <p:nvPr/>
        </p:nvGrpSpPr>
        <p:grpSpPr>
          <a:xfrm>
            <a:off x="4361213" y="3883215"/>
            <a:ext cx="420818" cy="613517"/>
            <a:chOff x="1312650" y="1754050"/>
            <a:chExt cx="244250" cy="356075"/>
          </a:xfrm>
        </p:grpSpPr>
        <p:sp>
          <p:nvSpPr>
            <p:cNvPr id="458" name="Google Shape;458;p31"/>
            <p:cNvSpPr/>
            <p:nvPr/>
          </p:nvSpPr>
          <p:spPr>
            <a:xfrm>
              <a:off x="1340300" y="1754050"/>
              <a:ext cx="188725" cy="205450"/>
            </a:xfrm>
            <a:custGeom>
              <a:avLst/>
              <a:gdLst/>
              <a:ahLst/>
              <a:cxnLst/>
              <a:rect l="l" t="t" r="r" b="b"/>
              <a:pathLst>
                <a:path w="7549" h="8218" extrusionOk="0">
                  <a:moveTo>
                    <a:pt x="2900" y="768"/>
                  </a:moveTo>
                  <a:lnTo>
                    <a:pt x="2900" y="3337"/>
                  </a:lnTo>
                  <a:lnTo>
                    <a:pt x="875" y="3337"/>
                  </a:lnTo>
                  <a:cubicBezTo>
                    <a:pt x="955" y="2151"/>
                    <a:pt x="1758" y="1125"/>
                    <a:pt x="2900" y="768"/>
                  </a:cubicBezTo>
                  <a:close/>
                  <a:moveTo>
                    <a:pt x="4238" y="420"/>
                  </a:moveTo>
                  <a:lnTo>
                    <a:pt x="4238" y="3337"/>
                  </a:lnTo>
                  <a:lnTo>
                    <a:pt x="3319" y="3337"/>
                  </a:lnTo>
                  <a:lnTo>
                    <a:pt x="3319" y="420"/>
                  </a:lnTo>
                  <a:close/>
                  <a:moveTo>
                    <a:pt x="4658" y="768"/>
                  </a:moveTo>
                  <a:cubicBezTo>
                    <a:pt x="5791" y="1125"/>
                    <a:pt x="6602" y="2151"/>
                    <a:pt x="6683" y="3337"/>
                  </a:cubicBezTo>
                  <a:lnTo>
                    <a:pt x="4658" y="3337"/>
                  </a:lnTo>
                  <a:lnTo>
                    <a:pt x="4658" y="768"/>
                  </a:lnTo>
                  <a:close/>
                  <a:moveTo>
                    <a:pt x="6638" y="3757"/>
                  </a:moveTo>
                  <a:cubicBezTo>
                    <a:pt x="6424" y="4212"/>
                    <a:pt x="5443" y="4452"/>
                    <a:pt x="3774" y="4452"/>
                  </a:cubicBezTo>
                  <a:cubicBezTo>
                    <a:pt x="2106" y="4452"/>
                    <a:pt x="1125" y="4212"/>
                    <a:pt x="902" y="3757"/>
                  </a:cubicBezTo>
                  <a:close/>
                  <a:moveTo>
                    <a:pt x="877" y="4871"/>
                  </a:moveTo>
                  <a:cubicBezTo>
                    <a:pt x="882" y="4871"/>
                    <a:pt x="887" y="4872"/>
                    <a:pt x="893" y="4872"/>
                  </a:cubicBezTo>
                  <a:lnTo>
                    <a:pt x="893" y="5327"/>
                  </a:lnTo>
                  <a:cubicBezTo>
                    <a:pt x="893" y="5487"/>
                    <a:pt x="911" y="5639"/>
                    <a:pt x="929" y="5791"/>
                  </a:cubicBezTo>
                  <a:lnTo>
                    <a:pt x="884" y="5791"/>
                  </a:lnTo>
                  <a:cubicBezTo>
                    <a:pt x="625" y="5791"/>
                    <a:pt x="420" y="5585"/>
                    <a:pt x="420" y="5327"/>
                  </a:cubicBezTo>
                  <a:cubicBezTo>
                    <a:pt x="420" y="5073"/>
                    <a:pt x="625" y="4871"/>
                    <a:pt x="877" y="4871"/>
                  </a:cubicBezTo>
                  <a:close/>
                  <a:moveTo>
                    <a:pt x="6673" y="4871"/>
                  </a:moveTo>
                  <a:cubicBezTo>
                    <a:pt x="6932" y="4871"/>
                    <a:pt x="7138" y="5073"/>
                    <a:pt x="7138" y="5327"/>
                  </a:cubicBezTo>
                  <a:cubicBezTo>
                    <a:pt x="7138" y="5585"/>
                    <a:pt x="6924" y="5791"/>
                    <a:pt x="6674" y="5791"/>
                  </a:cubicBezTo>
                  <a:lnTo>
                    <a:pt x="6620" y="5791"/>
                  </a:lnTo>
                  <a:cubicBezTo>
                    <a:pt x="6647" y="5639"/>
                    <a:pt x="6656" y="5487"/>
                    <a:pt x="6656" y="5327"/>
                  </a:cubicBezTo>
                  <a:lnTo>
                    <a:pt x="6656" y="4872"/>
                  </a:lnTo>
                  <a:cubicBezTo>
                    <a:pt x="6662" y="4872"/>
                    <a:pt x="6667" y="4871"/>
                    <a:pt x="6673" y="4871"/>
                  </a:cubicBezTo>
                  <a:close/>
                  <a:moveTo>
                    <a:pt x="6246" y="4560"/>
                  </a:moveTo>
                  <a:lnTo>
                    <a:pt x="6246" y="5300"/>
                  </a:lnTo>
                  <a:cubicBezTo>
                    <a:pt x="6246" y="6667"/>
                    <a:pt x="5138" y="7798"/>
                    <a:pt x="3777" y="7798"/>
                  </a:cubicBezTo>
                  <a:cubicBezTo>
                    <a:pt x="3762" y="7798"/>
                    <a:pt x="3746" y="7798"/>
                    <a:pt x="3730" y="7798"/>
                  </a:cubicBezTo>
                  <a:cubicBezTo>
                    <a:pt x="2392" y="7771"/>
                    <a:pt x="1312" y="6674"/>
                    <a:pt x="1312" y="5336"/>
                  </a:cubicBezTo>
                  <a:lnTo>
                    <a:pt x="1312" y="4560"/>
                  </a:lnTo>
                  <a:cubicBezTo>
                    <a:pt x="1375" y="4586"/>
                    <a:pt x="1446" y="4604"/>
                    <a:pt x="1508" y="4631"/>
                  </a:cubicBezTo>
                  <a:cubicBezTo>
                    <a:pt x="2053" y="4791"/>
                    <a:pt x="2793" y="4872"/>
                    <a:pt x="3774" y="4872"/>
                  </a:cubicBezTo>
                  <a:cubicBezTo>
                    <a:pt x="4765" y="4872"/>
                    <a:pt x="5505" y="4791"/>
                    <a:pt x="6040" y="4631"/>
                  </a:cubicBezTo>
                  <a:cubicBezTo>
                    <a:pt x="6112" y="4604"/>
                    <a:pt x="6183" y="4586"/>
                    <a:pt x="6246" y="4560"/>
                  </a:cubicBezTo>
                  <a:close/>
                  <a:moveTo>
                    <a:pt x="3105" y="1"/>
                  </a:moveTo>
                  <a:cubicBezTo>
                    <a:pt x="2998" y="1"/>
                    <a:pt x="2900" y="90"/>
                    <a:pt x="2900" y="206"/>
                  </a:cubicBezTo>
                  <a:lnTo>
                    <a:pt x="2900" y="340"/>
                  </a:lnTo>
                  <a:cubicBezTo>
                    <a:pt x="1455" y="732"/>
                    <a:pt x="447" y="2044"/>
                    <a:pt x="447" y="3560"/>
                  </a:cubicBezTo>
                  <a:cubicBezTo>
                    <a:pt x="447" y="3882"/>
                    <a:pt x="599" y="4149"/>
                    <a:pt x="893" y="4354"/>
                  </a:cubicBezTo>
                  <a:lnTo>
                    <a:pt x="893" y="4452"/>
                  </a:lnTo>
                  <a:lnTo>
                    <a:pt x="884" y="4452"/>
                  </a:lnTo>
                  <a:cubicBezTo>
                    <a:pt x="402" y="4452"/>
                    <a:pt x="1" y="4845"/>
                    <a:pt x="1" y="5336"/>
                  </a:cubicBezTo>
                  <a:cubicBezTo>
                    <a:pt x="1" y="5817"/>
                    <a:pt x="402" y="6210"/>
                    <a:pt x="884" y="6210"/>
                  </a:cubicBezTo>
                  <a:cubicBezTo>
                    <a:pt x="929" y="6210"/>
                    <a:pt x="982" y="6201"/>
                    <a:pt x="1027" y="6201"/>
                  </a:cubicBezTo>
                  <a:cubicBezTo>
                    <a:pt x="1392" y="7361"/>
                    <a:pt x="2490" y="8217"/>
                    <a:pt x="3774" y="8217"/>
                  </a:cubicBezTo>
                  <a:cubicBezTo>
                    <a:pt x="5068" y="8217"/>
                    <a:pt x="6156" y="7361"/>
                    <a:pt x="6531" y="6201"/>
                  </a:cubicBezTo>
                  <a:cubicBezTo>
                    <a:pt x="6576" y="6201"/>
                    <a:pt x="6620" y="6210"/>
                    <a:pt x="6674" y="6210"/>
                  </a:cubicBezTo>
                  <a:cubicBezTo>
                    <a:pt x="7155" y="6210"/>
                    <a:pt x="7548" y="5817"/>
                    <a:pt x="7548" y="5336"/>
                  </a:cubicBezTo>
                  <a:cubicBezTo>
                    <a:pt x="7548" y="4845"/>
                    <a:pt x="7155" y="4452"/>
                    <a:pt x="6674" y="4452"/>
                  </a:cubicBezTo>
                  <a:lnTo>
                    <a:pt x="6656" y="4452"/>
                  </a:lnTo>
                  <a:lnTo>
                    <a:pt x="6656" y="4354"/>
                  </a:lnTo>
                  <a:cubicBezTo>
                    <a:pt x="6959" y="4149"/>
                    <a:pt x="7102" y="3882"/>
                    <a:pt x="7102" y="3560"/>
                  </a:cubicBezTo>
                  <a:cubicBezTo>
                    <a:pt x="7102" y="2053"/>
                    <a:pt x="6103" y="732"/>
                    <a:pt x="4658" y="340"/>
                  </a:cubicBezTo>
                  <a:lnTo>
                    <a:pt x="4658" y="206"/>
                  </a:lnTo>
                  <a:cubicBezTo>
                    <a:pt x="4658" y="90"/>
                    <a:pt x="4559" y="1"/>
                    <a:pt x="44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1401200" y="1876500"/>
              <a:ext cx="10500" cy="10500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205" y="1"/>
                  </a:moveTo>
                  <a:cubicBezTo>
                    <a:pt x="89" y="1"/>
                    <a:pt x="0" y="90"/>
                    <a:pt x="0" y="206"/>
                  </a:cubicBezTo>
                  <a:cubicBezTo>
                    <a:pt x="0" y="322"/>
                    <a:pt x="89" y="420"/>
                    <a:pt x="205" y="420"/>
                  </a:cubicBezTo>
                  <a:cubicBezTo>
                    <a:pt x="321" y="420"/>
                    <a:pt x="420" y="322"/>
                    <a:pt x="420" y="206"/>
                  </a:cubicBezTo>
                  <a:cubicBezTo>
                    <a:pt x="420" y="90"/>
                    <a:pt x="321" y="1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1457625" y="1876500"/>
              <a:ext cx="10500" cy="10500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214" y="1"/>
                  </a:moveTo>
                  <a:cubicBezTo>
                    <a:pt x="98" y="1"/>
                    <a:pt x="0" y="90"/>
                    <a:pt x="0" y="206"/>
                  </a:cubicBezTo>
                  <a:cubicBezTo>
                    <a:pt x="0" y="322"/>
                    <a:pt x="98" y="420"/>
                    <a:pt x="214" y="420"/>
                  </a:cubicBezTo>
                  <a:cubicBezTo>
                    <a:pt x="330" y="420"/>
                    <a:pt x="420" y="322"/>
                    <a:pt x="420" y="206"/>
                  </a:cubicBezTo>
                  <a:cubicBezTo>
                    <a:pt x="420" y="90"/>
                    <a:pt x="330" y="1"/>
                    <a:pt x="2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1412575" y="1904375"/>
              <a:ext cx="44175" cy="27225"/>
            </a:xfrm>
            <a:custGeom>
              <a:avLst/>
              <a:gdLst/>
              <a:ahLst/>
              <a:cxnLst/>
              <a:rect l="l" t="t" r="r" b="b"/>
              <a:pathLst>
                <a:path w="1767" h="1089" extrusionOk="0">
                  <a:moveTo>
                    <a:pt x="1294" y="420"/>
                  </a:moveTo>
                  <a:cubicBezTo>
                    <a:pt x="1213" y="572"/>
                    <a:pt x="1062" y="670"/>
                    <a:pt x="883" y="670"/>
                  </a:cubicBezTo>
                  <a:cubicBezTo>
                    <a:pt x="705" y="670"/>
                    <a:pt x="544" y="572"/>
                    <a:pt x="473" y="420"/>
                  </a:cubicBezTo>
                  <a:close/>
                  <a:moveTo>
                    <a:pt x="214" y="1"/>
                  </a:moveTo>
                  <a:cubicBezTo>
                    <a:pt x="98" y="1"/>
                    <a:pt x="0" y="90"/>
                    <a:pt x="0" y="206"/>
                  </a:cubicBezTo>
                  <a:cubicBezTo>
                    <a:pt x="0" y="696"/>
                    <a:pt x="393" y="1089"/>
                    <a:pt x="883" y="1089"/>
                  </a:cubicBezTo>
                  <a:cubicBezTo>
                    <a:pt x="1365" y="1089"/>
                    <a:pt x="1767" y="696"/>
                    <a:pt x="1758" y="206"/>
                  </a:cubicBezTo>
                  <a:cubicBezTo>
                    <a:pt x="1758" y="90"/>
                    <a:pt x="1668" y="1"/>
                    <a:pt x="15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1312650" y="1960125"/>
              <a:ext cx="244250" cy="150000"/>
            </a:xfrm>
            <a:custGeom>
              <a:avLst/>
              <a:gdLst/>
              <a:ahLst/>
              <a:cxnLst/>
              <a:rect l="l" t="t" r="r" b="b"/>
              <a:pathLst>
                <a:path w="9770" h="6000" extrusionOk="0">
                  <a:moveTo>
                    <a:pt x="3667" y="420"/>
                  </a:moveTo>
                  <a:lnTo>
                    <a:pt x="4309" y="1187"/>
                  </a:lnTo>
                  <a:lnTo>
                    <a:pt x="3346" y="947"/>
                  </a:lnTo>
                  <a:lnTo>
                    <a:pt x="3480" y="420"/>
                  </a:lnTo>
                  <a:close/>
                  <a:moveTo>
                    <a:pt x="6281" y="420"/>
                  </a:moveTo>
                  <a:lnTo>
                    <a:pt x="6415" y="947"/>
                  </a:lnTo>
                  <a:lnTo>
                    <a:pt x="5451" y="1187"/>
                  </a:lnTo>
                  <a:lnTo>
                    <a:pt x="6094" y="420"/>
                  </a:lnTo>
                  <a:close/>
                  <a:moveTo>
                    <a:pt x="5549" y="420"/>
                  </a:moveTo>
                  <a:lnTo>
                    <a:pt x="4880" y="1223"/>
                  </a:lnTo>
                  <a:lnTo>
                    <a:pt x="4211" y="420"/>
                  </a:lnTo>
                  <a:close/>
                  <a:moveTo>
                    <a:pt x="7066" y="420"/>
                  </a:moveTo>
                  <a:lnTo>
                    <a:pt x="6272" y="3560"/>
                  </a:lnTo>
                  <a:lnTo>
                    <a:pt x="3480" y="3560"/>
                  </a:lnTo>
                  <a:lnTo>
                    <a:pt x="2695" y="420"/>
                  </a:lnTo>
                  <a:lnTo>
                    <a:pt x="3052" y="420"/>
                  </a:lnTo>
                  <a:lnTo>
                    <a:pt x="2891" y="1045"/>
                  </a:lnTo>
                  <a:cubicBezTo>
                    <a:pt x="2864" y="1161"/>
                    <a:pt x="2936" y="1277"/>
                    <a:pt x="3043" y="1303"/>
                  </a:cubicBezTo>
                  <a:lnTo>
                    <a:pt x="4827" y="1749"/>
                  </a:lnTo>
                  <a:cubicBezTo>
                    <a:pt x="4840" y="1754"/>
                    <a:pt x="4860" y="1756"/>
                    <a:pt x="4880" y="1756"/>
                  </a:cubicBezTo>
                  <a:cubicBezTo>
                    <a:pt x="4900" y="1756"/>
                    <a:pt x="4921" y="1754"/>
                    <a:pt x="4934" y="1749"/>
                  </a:cubicBezTo>
                  <a:lnTo>
                    <a:pt x="6709" y="1303"/>
                  </a:lnTo>
                  <a:cubicBezTo>
                    <a:pt x="6825" y="1277"/>
                    <a:pt x="6897" y="1161"/>
                    <a:pt x="6861" y="1045"/>
                  </a:cubicBezTo>
                  <a:lnTo>
                    <a:pt x="6709" y="420"/>
                  </a:lnTo>
                  <a:close/>
                  <a:moveTo>
                    <a:pt x="215" y="1"/>
                  </a:moveTo>
                  <a:cubicBezTo>
                    <a:pt x="99" y="1"/>
                    <a:pt x="1" y="99"/>
                    <a:pt x="1" y="215"/>
                  </a:cubicBezTo>
                  <a:lnTo>
                    <a:pt x="1" y="5862"/>
                  </a:lnTo>
                  <a:cubicBezTo>
                    <a:pt x="1" y="5871"/>
                    <a:pt x="1" y="5880"/>
                    <a:pt x="10" y="5889"/>
                  </a:cubicBezTo>
                  <a:cubicBezTo>
                    <a:pt x="72" y="5958"/>
                    <a:pt x="140" y="5986"/>
                    <a:pt x="202" y="5986"/>
                  </a:cubicBezTo>
                  <a:cubicBezTo>
                    <a:pt x="317" y="5986"/>
                    <a:pt x="411" y="5889"/>
                    <a:pt x="411" y="5773"/>
                  </a:cubicBezTo>
                  <a:lnTo>
                    <a:pt x="411" y="554"/>
                  </a:lnTo>
                  <a:cubicBezTo>
                    <a:pt x="411" y="474"/>
                    <a:pt x="473" y="420"/>
                    <a:pt x="554" y="420"/>
                  </a:cubicBezTo>
                  <a:lnTo>
                    <a:pt x="1330" y="420"/>
                  </a:lnTo>
                  <a:lnTo>
                    <a:pt x="1330" y="5782"/>
                  </a:lnTo>
                  <a:cubicBezTo>
                    <a:pt x="1330" y="5880"/>
                    <a:pt x="1401" y="5969"/>
                    <a:pt x="1499" y="5996"/>
                  </a:cubicBezTo>
                  <a:cubicBezTo>
                    <a:pt x="1513" y="5999"/>
                    <a:pt x="1527" y="6000"/>
                    <a:pt x="1541" y="6000"/>
                  </a:cubicBezTo>
                  <a:cubicBezTo>
                    <a:pt x="1656" y="6000"/>
                    <a:pt x="1749" y="5902"/>
                    <a:pt x="1749" y="5791"/>
                  </a:cubicBezTo>
                  <a:lnTo>
                    <a:pt x="1749" y="420"/>
                  </a:lnTo>
                  <a:lnTo>
                    <a:pt x="2267" y="420"/>
                  </a:lnTo>
                  <a:lnTo>
                    <a:pt x="3123" y="3819"/>
                  </a:lnTo>
                  <a:cubicBezTo>
                    <a:pt x="3150" y="3917"/>
                    <a:pt x="3230" y="3980"/>
                    <a:pt x="3328" y="3980"/>
                  </a:cubicBezTo>
                  <a:lnTo>
                    <a:pt x="6442" y="3980"/>
                  </a:lnTo>
                  <a:cubicBezTo>
                    <a:pt x="6540" y="3980"/>
                    <a:pt x="6620" y="3917"/>
                    <a:pt x="6647" y="3819"/>
                  </a:cubicBezTo>
                  <a:lnTo>
                    <a:pt x="7494" y="420"/>
                  </a:lnTo>
                  <a:lnTo>
                    <a:pt x="8021" y="420"/>
                  </a:lnTo>
                  <a:lnTo>
                    <a:pt x="8021" y="5773"/>
                  </a:lnTo>
                  <a:cubicBezTo>
                    <a:pt x="8021" y="5871"/>
                    <a:pt x="8083" y="5960"/>
                    <a:pt x="8181" y="5978"/>
                  </a:cubicBezTo>
                  <a:cubicBezTo>
                    <a:pt x="8199" y="5983"/>
                    <a:pt x="8216" y="5985"/>
                    <a:pt x="8233" y="5985"/>
                  </a:cubicBezTo>
                  <a:cubicBezTo>
                    <a:pt x="8344" y="5985"/>
                    <a:pt x="8431" y="5889"/>
                    <a:pt x="8431" y="5773"/>
                  </a:cubicBezTo>
                  <a:lnTo>
                    <a:pt x="8431" y="420"/>
                  </a:lnTo>
                  <a:lnTo>
                    <a:pt x="9216" y="420"/>
                  </a:lnTo>
                  <a:cubicBezTo>
                    <a:pt x="9296" y="420"/>
                    <a:pt x="9350" y="474"/>
                    <a:pt x="9350" y="554"/>
                  </a:cubicBezTo>
                  <a:lnTo>
                    <a:pt x="9350" y="1624"/>
                  </a:lnTo>
                  <a:cubicBezTo>
                    <a:pt x="9350" y="1642"/>
                    <a:pt x="9359" y="1651"/>
                    <a:pt x="9368" y="1660"/>
                  </a:cubicBezTo>
                  <a:cubicBezTo>
                    <a:pt x="9430" y="1726"/>
                    <a:pt x="9498" y="1753"/>
                    <a:pt x="9561" y="1753"/>
                  </a:cubicBezTo>
                  <a:cubicBezTo>
                    <a:pt x="9675" y="1753"/>
                    <a:pt x="9769" y="1660"/>
                    <a:pt x="9769" y="1544"/>
                  </a:cubicBezTo>
                  <a:lnTo>
                    <a:pt x="9769" y="215"/>
                  </a:lnTo>
                  <a:cubicBezTo>
                    <a:pt x="9769" y="99"/>
                    <a:pt x="9671" y="1"/>
                    <a:pt x="955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1546375" y="2019175"/>
              <a:ext cx="10525" cy="90900"/>
            </a:xfrm>
            <a:custGeom>
              <a:avLst/>
              <a:gdLst/>
              <a:ahLst/>
              <a:cxnLst/>
              <a:rect l="l" t="t" r="r" b="b"/>
              <a:pathLst>
                <a:path w="421" h="3636" extrusionOk="0">
                  <a:moveTo>
                    <a:pt x="218" y="1"/>
                  </a:moveTo>
                  <a:cubicBezTo>
                    <a:pt x="208" y="1"/>
                    <a:pt x="198" y="2"/>
                    <a:pt x="188" y="3"/>
                  </a:cubicBezTo>
                  <a:cubicBezTo>
                    <a:pt x="81" y="12"/>
                    <a:pt x="1" y="110"/>
                    <a:pt x="1" y="217"/>
                  </a:cubicBezTo>
                  <a:lnTo>
                    <a:pt x="1" y="3420"/>
                  </a:lnTo>
                  <a:cubicBezTo>
                    <a:pt x="1" y="3527"/>
                    <a:pt x="81" y="3625"/>
                    <a:pt x="188" y="3634"/>
                  </a:cubicBezTo>
                  <a:cubicBezTo>
                    <a:pt x="198" y="3635"/>
                    <a:pt x="208" y="3636"/>
                    <a:pt x="218" y="3636"/>
                  </a:cubicBezTo>
                  <a:cubicBezTo>
                    <a:pt x="329" y="3636"/>
                    <a:pt x="420" y="3544"/>
                    <a:pt x="420" y="3429"/>
                  </a:cubicBezTo>
                  <a:lnTo>
                    <a:pt x="420" y="208"/>
                  </a:lnTo>
                  <a:cubicBezTo>
                    <a:pt x="420" y="93"/>
                    <a:pt x="329" y="1"/>
                    <a:pt x="2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1429300" y="2010325"/>
              <a:ext cx="10500" cy="10500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214" y="0"/>
                  </a:moveTo>
                  <a:cubicBezTo>
                    <a:pt x="98" y="0"/>
                    <a:pt x="0" y="98"/>
                    <a:pt x="0" y="214"/>
                  </a:cubicBezTo>
                  <a:cubicBezTo>
                    <a:pt x="0" y="330"/>
                    <a:pt x="98" y="419"/>
                    <a:pt x="214" y="419"/>
                  </a:cubicBezTo>
                  <a:cubicBezTo>
                    <a:pt x="330" y="419"/>
                    <a:pt x="420" y="330"/>
                    <a:pt x="420" y="214"/>
                  </a:cubicBezTo>
                  <a:cubicBezTo>
                    <a:pt x="420" y="98"/>
                    <a:pt x="33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429300" y="2032400"/>
              <a:ext cx="10500" cy="10500"/>
            </a:xfrm>
            <a:custGeom>
              <a:avLst/>
              <a:gdLst/>
              <a:ahLst/>
              <a:cxnLst/>
              <a:rect l="l" t="t" r="r" b="b"/>
              <a:pathLst>
                <a:path w="420" h="420" extrusionOk="0">
                  <a:moveTo>
                    <a:pt x="214" y="0"/>
                  </a:moveTo>
                  <a:cubicBezTo>
                    <a:pt x="98" y="0"/>
                    <a:pt x="0" y="89"/>
                    <a:pt x="0" y="205"/>
                  </a:cubicBezTo>
                  <a:cubicBezTo>
                    <a:pt x="0" y="321"/>
                    <a:pt x="98" y="420"/>
                    <a:pt x="214" y="420"/>
                  </a:cubicBezTo>
                  <a:cubicBezTo>
                    <a:pt x="330" y="420"/>
                    <a:pt x="420" y="321"/>
                    <a:pt x="420" y="205"/>
                  </a:cubicBezTo>
                  <a:cubicBezTo>
                    <a:pt x="420" y="89"/>
                    <a:pt x="330" y="0"/>
                    <a:pt x="2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31"/>
          <p:cNvGrpSpPr/>
          <p:nvPr/>
        </p:nvGrpSpPr>
        <p:grpSpPr>
          <a:xfrm>
            <a:off x="4299141" y="1502444"/>
            <a:ext cx="544970" cy="544284"/>
            <a:chOff x="702225" y="2883900"/>
            <a:chExt cx="357100" cy="356650"/>
          </a:xfrm>
        </p:grpSpPr>
        <p:sp>
          <p:nvSpPr>
            <p:cNvPr id="467" name="Google Shape;467;p31"/>
            <p:cNvSpPr/>
            <p:nvPr/>
          </p:nvSpPr>
          <p:spPr>
            <a:xfrm>
              <a:off x="774725" y="3062275"/>
              <a:ext cx="33925" cy="32750"/>
            </a:xfrm>
            <a:custGeom>
              <a:avLst/>
              <a:gdLst/>
              <a:ahLst/>
              <a:cxnLst/>
              <a:rect l="l" t="t" r="r" b="b"/>
              <a:pathLst>
                <a:path w="1357" h="1310" extrusionOk="0">
                  <a:moveTo>
                    <a:pt x="675" y="0"/>
                  </a:moveTo>
                  <a:cubicBezTo>
                    <a:pt x="564" y="0"/>
                    <a:pt x="473" y="93"/>
                    <a:pt x="473" y="208"/>
                  </a:cubicBezTo>
                  <a:lnTo>
                    <a:pt x="473" y="448"/>
                  </a:lnTo>
                  <a:lnTo>
                    <a:pt x="241" y="448"/>
                  </a:lnTo>
                  <a:cubicBezTo>
                    <a:pt x="143" y="448"/>
                    <a:pt x="54" y="511"/>
                    <a:pt x="27" y="609"/>
                  </a:cubicBezTo>
                  <a:cubicBezTo>
                    <a:pt x="0" y="743"/>
                    <a:pt x="107" y="859"/>
                    <a:pt x="232" y="859"/>
                  </a:cubicBezTo>
                  <a:lnTo>
                    <a:pt x="473" y="859"/>
                  </a:lnTo>
                  <a:lnTo>
                    <a:pt x="473" y="1091"/>
                  </a:lnTo>
                  <a:cubicBezTo>
                    <a:pt x="473" y="1189"/>
                    <a:pt x="535" y="1278"/>
                    <a:pt x="633" y="1305"/>
                  </a:cubicBezTo>
                  <a:cubicBezTo>
                    <a:pt x="647" y="1308"/>
                    <a:pt x="661" y="1309"/>
                    <a:pt x="675" y="1309"/>
                  </a:cubicBezTo>
                  <a:cubicBezTo>
                    <a:pt x="792" y="1309"/>
                    <a:pt x="892" y="1212"/>
                    <a:pt x="892" y="1100"/>
                  </a:cubicBezTo>
                  <a:lnTo>
                    <a:pt x="892" y="859"/>
                  </a:lnTo>
                  <a:lnTo>
                    <a:pt x="1124" y="859"/>
                  </a:lnTo>
                  <a:cubicBezTo>
                    <a:pt x="1258" y="859"/>
                    <a:pt x="1356" y="743"/>
                    <a:pt x="1329" y="609"/>
                  </a:cubicBezTo>
                  <a:cubicBezTo>
                    <a:pt x="1311" y="511"/>
                    <a:pt x="1213" y="448"/>
                    <a:pt x="1115" y="448"/>
                  </a:cubicBezTo>
                  <a:lnTo>
                    <a:pt x="892" y="448"/>
                  </a:lnTo>
                  <a:lnTo>
                    <a:pt x="892" y="217"/>
                  </a:lnTo>
                  <a:cubicBezTo>
                    <a:pt x="892" y="109"/>
                    <a:pt x="812" y="11"/>
                    <a:pt x="705" y="2"/>
                  </a:cubicBezTo>
                  <a:cubicBezTo>
                    <a:pt x="695" y="1"/>
                    <a:pt x="685" y="0"/>
                    <a:pt x="6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863925" y="3062225"/>
              <a:ext cx="33925" cy="32800"/>
            </a:xfrm>
            <a:custGeom>
              <a:avLst/>
              <a:gdLst/>
              <a:ahLst/>
              <a:cxnLst/>
              <a:rect l="l" t="t" r="r" b="b"/>
              <a:pathLst>
                <a:path w="1357" h="1312" extrusionOk="0">
                  <a:moveTo>
                    <a:pt x="679" y="0"/>
                  </a:moveTo>
                  <a:cubicBezTo>
                    <a:pt x="563" y="0"/>
                    <a:pt x="464" y="91"/>
                    <a:pt x="464" y="210"/>
                  </a:cubicBezTo>
                  <a:lnTo>
                    <a:pt x="464" y="450"/>
                  </a:lnTo>
                  <a:lnTo>
                    <a:pt x="232" y="450"/>
                  </a:lnTo>
                  <a:cubicBezTo>
                    <a:pt x="99" y="450"/>
                    <a:pt x="0" y="566"/>
                    <a:pt x="27" y="700"/>
                  </a:cubicBezTo>
                  <a:cubicBezTo>
                    <a:pt x="45" y="798"/>
                    <a:pt x="134" y="861"/>
                    <a:pt x="241" y="861"/>
                  </a:cubicBezTo>
                  <a:lnTo>
                    <a:pt x="464" y="861"/>
                  </a:lnTo>
                  <a:lnTo>
                    <a:pt x="464" y="1093"/>
                  </a:lnTo>
                  <a:cubicBezTo>
                    <a:pt x="464" y="1191"/>
                    <a:pt x="536" y="1280"/>
                    <a:pt x="634" y="1307"/>
                  </a:cubicBezTo>
                  <a:cubicBezTo>
                    <a:pt x="648" y="1310"/>
                    <a:pt x="662" y="1311"/>
                    <a:pt x="675" y="1311"/>
                  </a:cubicBezTo>
                  <a:cubicBezTo>
                    <a:pt x="791" y="1311"/>
                    <a:pt x="884" y="1214"/>
                    <a:pt x="884" y="1102"/>
                  </a:cubicBezTo>
                  <a:lnTo>
                    <a:pt x="884" y="861"/>
                  </a:lnTo>
                  <a:lnTo>
                    <a:pt x="1116" y="861"/>
                  </a:lnTo>
                  <a:cubicBezTo>
                    <a:pt x="1214" y="861"/>
                    <a:pt x="1303" y="798"/>
                    <a:pt x="1330" y="700"/>
                  </a:cubicBezTo>
                  <a:cubicBezTo>
                    <a:pt x="1356" y="566"/>
                    <a:pt x="1249" y="450"/>
                    <a:pt x="1125" y="450"/>
                  </a:cubicBezTo>
                  <a:lnTo>
                    <a:pt x="884" y="450"/>
                  </a:lnTo>
                  <a:lnTo>
                    <a:pt x="884" y="219"/>
                  </a:lnTo>
                  <a:cubicBezTo>
                    <a:pt x="884" y="120"/>
                    <a:pt x="821" y="22"/>
                    <a:pt x="723" y="4"/>
                  </a:cubicBezTo>
                  <a:cubicBezTo>
                    <a:pt x="708" y="1"/>
                    <a:pt x="693" y="0"/>
                    <a:pt x="6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702225" y="2883900"/>
              <a:ext cx="357100" cy="356650"/>
            </a:xfrm>
            <a:custGeom>
              <a:avLst/>
              <a:gdLst/>
              <a:ahLst/>
              <a:cxnLst/>
              <a:rect l="l" t="t" r="r" b="b"/>
              <a:pathLst>
                <a:path w="14284" h="14266" extrusionOk="0">
                  <a:moveTo>
                    <a:pt x="13213" y="420"/>
                  </a:moveTo>
                  <a:lnTo>
                    <a:pt x="13802" y="3569"/>
                  </a:lnTo>
                  <a:lnTo>
                    <a:pt x="10296" y="3569"/>
                  </a:lnTo>
                  <a:lnTo>
                    <a:pt x="10884" y="420"/>
                  </a:lnTo>
                  <a:close/>
                  <a:moveTo>
                    <a:pt x="12169" y="3988"/>
                  </a:moveTo>
                  <a:lnTo>
                    <a:pt x="12169" y="12954"/>
                  </a:lnTo>
                  <a:lnTo>
                    <a:pt x="11919" y="12954"/>
                  </a:lnTo>
                  <a:lnTo>
                    <a:pt x="11919" y="3988"/>
                  </a:lnTo>
                  <a:close/>
                  <a:moveTo>
                    <a:pt x="1314" y="9099"/>
                  </a:moveTo>
                  <a:cubicBezTo>
                    <a:pt x="1819" y="9099"/>
                    <a:pt x="2231" y="9517"/>
                    <a:pt x="2231" y="10028"/>
                  </a:cubicBezTo>
                  <a:lnTo>
                    <a:pt x="2231" y="13819"/>
                  </a:lnTo>
                  <a:lnTo>
                    <a:pt x="420" y="13819"/>
                  </a:lnTo>
                  <a:lnTo>
                    <a:pt x="420" y="10010"/>
                  </a:lnTo>
                  <a:cubicBezTo>
                    <a:pt x="420" y="9528"/>
                    <a:pt x="795" y="9136"/>
                    <a:pt x="1267" y="9100"/>
                  </a:cubicBezTo>
                  <a:cubicBezTo>
                    <a:pt x="1283" y="9099"/>
                    <a:pt x="1299" y="9099"/>
                    <a:pt x="1314" y="9099"/>
                  </a:cubicBezTo>
                  <a:close/>
                  <a:moveTo>
                    <a:pt x="7807" y="5996"/>
                  </a:moveTo>
                  <a:cubicBezTo>
                    <a:pt x="8431" y="5996"/>
                    <a:pt x="8940" y="6495"/>
                    <a:pt x="8940" y="7120"/>
                  </a:cubicBezTo>
                  <a:lnTo>
                    <a:pt x="8940" y="8770"/>
                  </a:lnTo>
                  <a:cubicBezTo>
                    <a:pt x="8422" y="8948"/>
                    <a:pt x="8047" y="9439"/>
                    <a:pt x="8047" y="10019"/>
                  </a:cubicBezTo>
                  <a:lnTo>
                    <a:pt x="8047" y="11589"/>
                  </a:lnTo>
                  <a:lnTo>
                    <a:pt x="4354" y="11589"/>
                  </a:lnTo>
                  <a:cubicBezTo>
                    <a:pt x="4247" y="11589"/>
                    <a:pt x="4158" y="11669"/>
                    <a:pt x="4140" y="11776"/>
                  </a:cubicBezTo>
                  <a:cubicBezTo>
                    <a:pt x="4131" y="11901"/>
                    <a:pt x="4229" y="12008"/>
                    <a:pt x="4354" y="12008"/>
                  </a:cubicBezTo>
                  <a:lnTo>
                    <a:pt x="8047" y="12008"/>
                  </a:lnTo>
                  <a:lnTo>
                    <a:pt x="8047" y="13819"/>
                  </a:lnTo>
                  <a:lnTo>
                    <a:pt x="2677" y="13819"/>
                  </a:lnTo>
                  <a:lnTo>
                    <a:pt x="2677" y="12008"/>
                  </a:lnTo>
                  <a:lnTo>
                    <a:pt x="3328" y="12008"/>
                  </a:lnTo>
                  <a:cubicBezTo>
                    <a:pt x="3426" y="12008"/>
                    <a:pt x="3525" y="11937"/>
                    <a:pt x="3542" y="11848"/>
                  </a:cubicBezTo>
                  <a:cubicBezTo>
                    <a:pt x="3569" y="11705"/>
                    <a:pt x="3471" y="11589"/>
                    <a:pt x="3337" y="11589"/>
                  </a:cubicBezTo>
                  <a:lnTo>
                    <a:pt x="2650" y="11589"/>
                  </a:lnTo>
                  <a:lnTo>
                    <a:pt x="2650" y="10019"/>
                  </a:lnTo>
                  <a:cubicBezTo>
                    <a:pt x="2650" y="9439"/>
                    <a:pt x="2276" y="8948"/>
                    <a:pt x="1758" y="8770"/>
                  </a:cubicBezTo>
                  <a:lnTo>
                    <a:pt x="1758" y="7120"/>
                  </a:lnTo>
                  <a:cubicBezTo>
                    <a:pt x="1758" y="6495"/>
                    <a:pt x="2258" y="5996"/>
                    <a:pt x="2882" y="5996"/>
                  </a:cubicBezTo>
                  <a:close/>
                  <a:moveTo>
                    <a:pt x="9383" y="9099"/>
                  </a:moveTo>
                  <a:cubicBezTo>
                    <a:pt x="9399" y="9099"/>
                    <a:pt x="9415" y="9099"/>
                    <a:pt x="9430" y="9100"/>
                  </a:cubicBezTo>
                  <a:cubicBezTo>
                    <a:pt x="9903" y="9136"/>
                    <a:pt x="10278" y="9528"/>
                    <a:pt x="10278" y="10010"/>
                  </a:cubicBezTo>
                  <a:lnTo>
                    <a:pt x="10278" y="13819"/>
                  </a:lnTo>
                  <a:lnTo>
                    <a:pt x="8467" y="13819"/>
                  </a:lnTo>
                  <a:lnTo>
                    <a:pt x="8467" y="10028"/>
                  </a:lnTo>
                  <a:cubicBezTo>
                    <a:pt x="8467" y="9517"/>
                    <a:pt x="8878" y="9099"/>
                    <a:pt x="9383" y="9099"/>
                  </a:cubicBezTo>
                  <a:close/>
                  <a:moveTo>
                    <a:pt x="12392" y="13346"/>
                  </a:moveTo>
                  <a:lnTo>
                    <a:pt x="13231" y="13819"/>
                  </a:lnTo>
                  <a:lnTo>
                    <a:pt x="10920" y="13819"/>
                  </a:lnTo>
                  <a:lnTo>
                    <a:pt x="11732" y="13346"/>
                  </a:lnTo>
                  <a:close/>
                  <a:moveTo>
                    <a:pt x="10706" y="1"/>
                  </a:moveTo>
                  <a:cubicBezTo>
                    <a:pt x="10608" y="1"/>
                    <a:pt x="10519" y="72"/>
                    <a:pt x="10501" y="179"/>
                  </a:cubicBezTo>
                  <a:lnTo>
                    <a:pt x="9832" y="3739"/>
                  </a:lnTo>
                  <a:cubicBezTo>
                    <a:pt x="9814" y="3863"/>
                    <a:pt x="9912" y="3988"/>
                    <a:pt x="10037" y="3988"/>
                  </a:cubicBezTo>
                  <a:lnTo>
                    <a:pt x="10724" y="3988"/>
                  </a:lnTo>
                  <a:lnTo>
                    <a:pt x="10724" y="4684"/>
                  </a:lnTo>
                  <a:lnTo>
                    <a:pt x="10644" y="4684"/>
                  </a:lnTo>
                  <a:cubicBezTo>
                    <a:pt x="10617" y="4684"/>
                    <a:pt x="10599" y="4693"/>
                    <a:pt x="10581" y="4711"/>
                  </a:cubicBezTo>
                  <a:cubicBezTo>
                    <a:pt x="10412" y="4889"/>
                    <a:pt x="10536" y="5103"/>
                    <a:pt x="10706" y="5103"/>
                  </a:cubicBezTo>
                  <a:lnTo>
                    <a:pt x="10724" y="5103"/>
                  </a:lnTo>
                  <a:lnTo>
                    <a:pt x="10724" y="5853"/>
                  </a:lnTo>
                  <a:cubicBezTo>
                    <a:pt x="10724" y="5871"/>
                    <a:pt x="10733" y="5897"/>
                    <a:pt x="10751" y="5906"/>
                  </a:cubicBezTo>
                  <a:cubicBezTo>
                    <a:pt x="10812" y="5967"/>
                    <a:pt x="10877" y="5993"/>
                    <a:pt x="10936" y="5993"/>
                  </a:cubicBezTo>
                  <a:cubicBezTo>
                    <a:pt x="11050" y="5993"/>
                    <a:pt x="11143" y="5899"/>
                    <a:pt x="11143" y="5781"/>
                  </a:cubicBezTo>
                  <a:lnTo>
                    <a:pt x="11143" y="5103"/>
                  </a:lnTo>
                  <a:lnTo>
                    <a:pt x="11223" y="5103"/>
                  </a:lnTo>
                  <a:cubicBezTo>
                    <a:pt x="11241" y="5103"/>
                    <a:pt x="11268" y="5095"/>
                    <a:pt x="11277" y="5077"/>
                  </a:cubicBezTo>
                  <a:cubicBezTo>
                    <a:pt x="11455" y="4898"/>
                    <a:pt x="11330" y="4684"/>
                    <a:pt x="11152" y="4684"/>
                  </a:cubicBezTo>
                  <a:lnTo>
                    <a:pt x="11143" y="4684"/>
                  </a:lnTo>
                  <a:lnTo>
                    <a:pt x="11143" y="3988"/>
                  </a:lnTo>
                  <a:lnTo>
                    <a:pt x="11500" y="3988"/>
                  </a:lnTo>
                  <a:lnTo>
                    <a:pt x="11500" y="13007"/>
                  </a:lnTo>
                  <a:lnTo>
                    <a:pt x="10697" y="13480"/>
                  </a:lnTo>
                  <a:lnTo>
                    <a:pt x="10697" y="10028"/>
                  </a:lnTo>
                  <a:cubicBezTo>
                    <a:pt x="10697" y="9296"/>
                    <a:pt x="10099" y="8699"/>
                    <a:pt x="9368" y="8699"/>
                  </a:cubicBezTo>
                  <a:lnTo>
                    <a:pt x="9359" y="8699"/>
                  </a:lnTo>
                  <a:lnTo>
                    <a:pt x="9359" y="7120"/>
                  </a:lnTo>
                  <a:cubicBezTo>
                    <a:pt x="9359" y="6263"/>
                    <a:pt x="8663" y="5576"/>
                    <a:pt x="7807" y="5576"/>
                  </a:cubicBezTo>
                  <a:lnTo>
                    <a:pt x="2882" y="5576"/>
                  </a:lnTo>
                  <a:cubicBezTo>
                    <a:pt x="2035" y="5576"/>
                    <a:pt x="1339" y="6263"/>
                    <a:pt x="1339" y="7120"/>
                  </a:cubicBezTo>
                  <a:lnTo>
                    <a:pt x="1339" y="8699"/>
                  </a:lnTo>
                  <a:lnTo>
                    <a:pt x="1321" y="8699"/>
                  </a:lnTo>
                  <a:cubicBezTo>
                    <a:pt x="598" y="8699"/>
                    <a:pt x="1" y="9296"/>
                    <a:pt x="1" y="10028"/>
                  </a:cubicBezTo>
                  <a:lnTo>
                    <a:pt x="1" y="14051"/>
                  </a:lnTo>
                  <a:cubicBezTo>
                    <a:pt x="1" y="14167"/>
                    <a:pt x="99" y="14265"/>
                    <a:pt x="215" y="14265"/>
                  </a:cubicBezTo>
                  <a:lnTo>
                    <a:pt x="14025" y="14265"/>
                  </a:lnTo>
                  <a:cubicBezTo>
                    <a:pt x="14114" y="14265"/>
                    <a:pt x="14203" y="14203"/>
                    <a:pt x="14230" y="14114"/>
                  </a:cubicBezTo>
                  <a:cubicBezTo>
                    <a:pt x="14257" y="14016"/>
                    <a:pt x="14212" y="13917"/>
                    <a:pt x="14132" y="13873"/>
                  </a:cubicBezTo>
                  <a:lnTo>
                    <a:pt x="12588" y="13007"/>
                  </a:lnTo>
                  <a:lnTo>
                    <a:pt x="12588" y="3988"/>
                  </a:lnTo>
                  <a:lnTo>
                    <a:pt x="14051" y="3988"/>
                  </a:lnTo>
                  <a:cubicBezTo>
                    <a:pt x="14176" y="3988"/>
                    <a:pt x="14283" y="3863"/>
                    <a:pt x="14257" y="3739"/>
                  </a:cubicBezTo>
                  <a:lnTo>
                    <a:pt x="13587" y="179"/>
                  </a:lnTo>
                  <a:cubicBezTo>
                    <a:pt x="13570" y="72"/>
                    <a:pt x="13480" y="1"/>
                    <a:pt x="133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764225" y="2883900"/>
              <a:ext cx="144100" cy="110875"/>
            </a:xfrm>
            <a:custGeom>
              <a:avLst/>
              <a:gdLst/>
              <a:ahLst/>
              <a:cxnLst/>
              <a:rect l="l" t="t" r="r" b="b"/>
              <a:pathLst>
                <a:path w="5764" h="4435" extrusionOk="0">
                  <a:moveTo>
                    <a:pt x="5344" y="420"/>
                  </a:moveTo>
                  <a:lnTo>
                    <a:pt x="5344" y="4015"/>
                  </a:lnTo>
                  <a:lnTo>
                    <a:pt x="420" y="4015"/>
                  </a:lnTo>
                  <a:lnTo>
                    <a:pt x="420" y="420"/>
                  </a:lnTo>
                  <a:close/>
                  <a:moveTo>
                    <a:pt x="206" y="1"/>
                  </a:moveTo>
                  <a:cubicBezTo>
                    <a:pt x="90" y="1"/>
                    <a:pt x="1" y="99"/>
                    <a:pt x="1" y="215"/>
                  </a:cubicBezTo>
                  <a:lnTo>
                    <a:pt x="1" y="4220"/>
                  </a:lnTo>
                  <a:cubicBezTo>
                    <a:pt x="1" y="4336"/>
                    <a:pt x="90" y="4434"/>
                    <a:pt x="206" y="4434"/>
                  </a:cubicBezTo>
                  <a:lnTo>
                    <a:pt x="5559" y="4434"/>
                  </a:lnTo>
                  <a:cubicBezTo>
                    <a:pt x="5675" y="4434"/>
                    <a:pt x="5764" y="4336"/>
                    <a:pt x="5764" y="4220"/>
                  </a:cubicBezTo>
                  <a:lnTo>
                    <a:pt x="5764" y="215"/>
                  </a:lnTo>
                  <a:cubicBezTo>
                    <a:pt x="5764" y="99"/>
                    <a:pt x="5675" y="1"/>
                    <a:pt x="55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780950" y="2900625"/>
              <a:ext cx="110650" cy="77425"/>
            </a:xfrm>
            <a:custGeom>
              <a:avLst/>
              <a:gdLst/>
              <a:ahLst/>
              <a:cxnLst/>
              <a:rect l="l" t="t" r="r" b="b"/>
              <a:pathLst>
                <a:path w="4426" h="3097" extrusionOk="0">
                  <a:moveTo>
                    <a:pt x="4006" y="420"/>
                  </a:moveTo>
                  <a:lnTo>
                    <a:pt x="4006" y="2677"/>
                  </a:lnTo>
                  <a:lnTo>
                    <a:pt x="420" y="2677"/>
                  </a:lnTo>
                  <a:lnTo>
                    <a:pt x="420" y="420"/>
                  </a:lnTo>
                  <a:close/>
                  <a:moveTo>
                    <a:pt x="206" y="1"/>
                  </a:moveTo>
                  <a:cubicBezTo>
                    <a:pt x="90" y="1"/>
                    <a:pt x="1" y="99"/>
                    <a:pt x="1" y="215"/>
                  </a:cubicBezTo>
                  <a:lnTo>
                    <a:pt x="1" y="2882"/>
                  </a:lnTo>
                  <a:cubicBezTo>
                    <a:pt x="1" y="2998"/>
                    <a:pt x="90" y="3096"/>
                    <a:pt x="206" y="3096"/>
                  </a:cubicBezTo>
                  <a:lnTo>
                    <a:pt x="4220" y="3096"/>
                  </a:lnTo>
                  <a:cubicBezTo>
                    <a:pt x="4336" y="3096"/>
                    <a:pt x="4426" y="2998"/>
                    <a:pt x="4426" y="2882"/>
                  </a:cubicBezTo>
                  <a:lnTo>
                    <a:pt x="4426" y="215"/>
                  </a:lnTo>
                  <a:cubicBezTo>
                    <a:pt x="4426" y="99"/>
                    <a:pt x="4336" y="1"/>
                    <a:pt x="42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1"/>
            <p:cNvSpPr/>
            <p:nvPr/>
          </p:nvSpPr>
          <p:spPr>
            <a:xfrm>
              <a:off x="808400" y="2917925"/>
              <a:ext cx="55325" cy="43175"/>
            </a:xfrm>
            <a:custGeom>
              <a:avLst/>
              <a:gdLst/>
              <a:ahLst/>
              <a:cxnLst/>
              <a:rect l="l" t="t" r="r" b="b"/>
              <a:pathLst>
                <a:path w="2213" h="1727" extrusionOk="0">
                  <a:moveTo>
                    <a:pt x="1602" y="421"/>
                  </a:moveTo>
                  <a:cubicBezTo>
                    <a:pt x="1635" y="421"/>
                    <a:pt x="1663" y="428"/>
                    <a:pt x="1686" y="442"/>
                  </a:cubicBezTo>
                  <a:cubicBezTo>
                    <a:pt x="1758" y="477"/>
                    <a:pt x="1793" y="567"/>
                    <a:pt x="1793" y="629"/>
                  </a:cubicBezTo>
                  <a:cubicBezTo>
                    <a:pt x="1793" y="745"/>
                    <a:pt x="1472" y="1039"/>
                    <a:pt x="1106" y="1271"/>
                  </a:cubicBezTo>
                  <a:cubicBezTo>
                    <a:pt x="741" y="1039"/>
                    <a:pt x="419" y="745"/>
                    <a:pt x="419" y="629"/>
                  </a:cubicBezTo>
                  <a:cubicBezTo>
                    <a:pt x="419" y="567"/>
                    <a:pt x="455" y="477"/>
                    <a:pt x="526" y="442"/>
                  </a:cubicBezTo>
                  <a:cubicBezTo>
                    <a:pt x="544" y="424"/>
                    <a:pt x="571" y="424"/>
                    <a:pt x="607" y="424"/>
                  </a:cubicBezTo>
                  <a:cubicBezTo>
                    <a:pt x="705" y="424"/>
                    <a:pt x="839" y="477"/>
                    <a:pt x="990" y="575"/>
                  </a:cubicBezTo>
                  <a:cubicBezTo>
                    <a:pt x="1026" y="598"/>
                    <a:pt x="1066" y="609"/>
                    <a:pt x="1106" y="609"/>
                  </a:cubicBezTo>
                  <a:cubicBezTo>
                    <a:pt x="1146" y="609"/>
                    <a:pt x="1187" y="598"/>
                    <a:pt x="1222" y="575"/>
                  </a:cubicBezTo>
                  <a:cubicBezTo>
                    <a:pt x="1374" y="476"/>
                    <a:pt x="1507" y="421"/>
                    <a:pt x="1602" y="421"/>
                  </a:cubicBezTo>
                  <a:close/>
                  <a:moveTo>
                    <a:pt x="600" y="1"/>
                  </a:moveTo>
                  <a:cubicBezTo>
                    <a:pt x="484" y="1"/>
                    <a:pt x="391" y="30"/>
                    <a:pt x="321" y="67"/>
                  </a:cubicBezTo>
                  <a:cubicBezTo>
                    <a:pt x="107" y="192"/>
                    <a:pt x="0" y="433"/>
                    <a:pt x="0" y="629"/>
                  </a:cubicBezTo>
                  <a:cubicBezTo>
                    <a:pt x="0" y="1084"/>
                    <a:pt x="767" y="1566"/>
                    <a:pt x="999" y="1700"/>
                  </a:cubicBezTo>
                  <a:cubicBezTo>
                    <a:pt x="1030" y="1717"/>
                    <a:pt x="1068" y="1726"/>
                    <a:pt x="1106" y="1726"/>
                  </a:cubicBezTo>
                  <a:cubicBezTo>
                    <a:pt x="1144" y="1726"/>
                    <a:pt x="1182" y="1717"/>
                    <a:pt x="1213" y="1700"/>
                  </a:cubicBezTo>
                  <a:cubicBezTo>
                    <a:pt x="1445" y="1566"/>
                    <a:pt x="2213" y="1084"/>
                    <a:pt x="2213" y="629"/>
                  </a:cubicBezTo>
                  <a:cubicBezTo>
                    <a:pt x="2213" y="433"/>
                    <a:pt x="2105" y="192"/>
                    <a:pt x="1891" y="67"/>
                  </a:cubicBezTo>
                  <a:cubicBezTo>
                    <a:pt x="1821" y="30"/>
                    <a:pt x="1729" y="1"/>
                    <a:pt x="1613" y="1"/>
                  </a:cubicBezTo>
                  <a:cubicBezTo>
                    <a:pt x="1477" y="1"/>
                    <a:pt x="1308" y="41"/>
                    <a:pt x="1106" y="156"/>
                  </a:cubicBezTo>
                  <a:cubicBezTo>
                    <a:pt x="904" y="41"/>
                    <a:pt x="736" y="1"/>
                    <a:pt x="60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3" name="Google Shape;473;p31"/>
          <p:cNvSpPr txBox="1"/>
          <p:nvPr/>
        </p:nvSpPr>
        <p:spPr>
          <a:xfrm>
            <a:off x="624775" y="1532950"/>
            <a:ext cx="3399300" cy="238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Predictive modelling will be based solely on data provided (various resort parameters outlined in the Appendix). Due to missing data, only adult weekend prices will be modelled.</a:t>
            </a:r>
            <a:endParaRPr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rPr>
              <a:t>The approach assumes that that all other resorts are largely setting prices based on how much people value certain facilities. </a:t>
            </a:r>
            <a:endParaRPr>
              <a:solidFill>
                <a:schemeClr val="dk2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subTitle" idx="1"/>
          </p:nvPr>
        </p:nvSpPr>
        <p:spPr>
          <a:xfrm>
            <a:off x="719875" y="1101725"/>
            <a:ext cx="3209100" cy="52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&amp; LIMITATIONS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9" name="Google Shape;479;p32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3606475" y="501750"/>
            <a:ext cx="5537525" cy="36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32"/>
          <p:cNvSpPr/>
          <p:nvPr/>
        </p:nvSpPr>
        <p:spPr>
          <a:xfrm>
            <a:off x="720000" y="872150"/>
            <a:ext cx="1078800" cy="10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32"/>
          <p:cNvSpPr/>
          <p:nvPr/>
        </p:nvSpPr>
        <p:spPr>
          <a:xfrm>
            <a:off x="0" y="2509525"/>
            <a:ext cx="6543300" cy="8340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32"/>
          <p:cNvSpPr txBox="1">
            <a:spLocks noGrp="1"/>
          </p:cNvSpPr>
          <p:nvPr>
            <p:ph type="title"/>
          </p:nvPr>
        </p:nvSpPr>
        <p:spPr>
          <a:xfrm>
            <a:off x="720000" y="2422800"/>
            <a:ext cx="5899800" cy="107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484" name="Google Shape;484;p32"/>
          <p:cNvSpPr txBox="1">
            <a:spLocks noGrp="1"/>
          </p:cNvSpPr>
          <p:nvPr>
            <p:ph type="title" idx="2"/>
          </p:nvPr>
        </p:nvSpPr>
        <p:spPr>
          <a:xfrm>
            <a:off x="800400" y="916850"/>
            <a:ext cx="9180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grpSp>
        <p:nvGrpSpPr>
          <p:cNvPr id="485" name="Google Shape;485;p32"/>
          <p:cNvGrpSpPr/>
          <p:nvPr/>
        </p:nvGrpSpPr>
        <p:grpSpPr>
          <a:xfrm rot="10800000">
            <a:off x="3655538" y="-309562"/>
            <a:ext cx="1137625" cy="1181700"/>
            <a:chOff x="1381450" y="-8700"/>
            <a:chExt cx="1137625" cy="1181700"/>
          </a:xfrm>
        </p:grpSpPr>
        <p:cxnSp>
          <p:nvCxnSpPr>
            <p:cNvPr id="486" name="Google Shape;486;p32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7" name="Google Shape;487;p32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8" name="Google Shape;488;p32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9" name="Google Shape;489;p32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0" name="Google Shape;490;p32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1" name="Google Shape;491;p32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325F4AEC-C79F-BC42-8006-696FD8BFEE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6" name="Google Shape;496;p33"/>
          <p:cNvPicPr preferRelativeResize="0"/>
          <p:nvPr/>
        </p:nvPicPr>
        <p:blipFill rotWithShape="1">
          <a:blip r:embed="rId3">
            <a:alphaModFix amt="23000"/>
          </a:blip>
          <a:srcRect l="-28970" t="860" r="28970" b="-859"/>
          <a:stretch/>
        </p:blipFill>
        <p:spPr>
          <a:xfrm>
            <a:off x="-1920850" y="898906"/>
            <a:ext cx="6403865" cy="4285674"/>
          </a:xfrm>
          <a:prstGeom prst="rect">
            <a:avLst/>
          </a:prstGeom>
          <a:noFill/>
          <a:ln>
            <a:noFill/>
          </a:ln>
        </p:spPr>
      </p:pic>
      <p:sp>
        <p:nvSpPr>
          <p:cNvPr id="497" name="Google Shape;497;p33"/>
          <p:cNvSpPr/>
          <p:nvPr/>
        </p:nvSpPr>
        <p:spPr>
          <a:xfrm>
            <a:off x="3320700" y="1129824"/>
            <a:ext cx="5823300" cy="8247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3"/>
          <p:cNvSpPr txBox="1">
            <a:spLocks noGrp="1"/>
          </p:cNvSpPr>
          <p:nvPr>
            <p:ph type="title"/>
          </p:nvPr>
        </p:nvSpPr>
        <p:spPr>
          <a:xfrm>
            <a:off x="4300800" y="1202098"/>
            <a:ext cx="4123200" cy="84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457200" lvl="0" indent="-514350" algn="r" rtl="0">
              <a:spcBef>
                <a:spcPts val="0"/>
              </a:spcBef>
              <a:spcAft>
                <a:spcPts val="0"/>
              </a:spcAft>
              <a:buSzPts val="4500"/>
              <a:buAutoNum type="arabicPeriod"/>
            </a:pPr>
            <a:r>
              <a:rPr lang="en" dirty="0"/>
              <a:t>SETTING PRICES </a:t>
            </a:r>
            <a:endParaRPr dirty="0"/>
          </a:p>
        </p:txBody>
      </p:sp>
      <p:sp>
        <p:nvSpPr>
          <p:cNvPr id="499" name="Google Shape;499;p33"/>
          <p:cNvSpPr txBox="1">
            <a:spLocks noGrp="1"/>
          </p:cNvSpPr>
          <p:nvPr>
            <p:ph type="subTitle" idx="1"/>
          </p:nvPr>
        </p:nvSpPr>
        <p:spPr>
          <a:xfrm>
            <a:off x="4722352" y="2128432"/>
            <a:ext cx="4123200" cy="242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Analysis suggests Big Mountain’s ticket prices are </a:t>
            </a:r>
            <a:r>
              <a:rPr lang="en" sz="1500" b="1" dirty="0"/>
              <a:t>underpriced at $81.</a:t>
            </a:r>
            <a:endParaRPr sz="15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As it provides more facilities than competitors in the Montana and even throughout the country, the </a:t>
            </a:r>
            <a:r>
              <a:rPr lang="en" sz="1500" b="1" dirty="0"/>
              <a:t>model supports a price of $95.87  (+/- $10.39)</a:t>
            </a:r>
            <a:r>
              <a:rPr lang="en" sz="1500" dirty="0"/>
              <a:t>, positioning Big Mountain at the higher end of the market. </a:t>
            </a: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Hence, this suggests the need to </a:t>
            </a:r>
            <a:r>
              <a:rPr lang="en" sz="1500" b="1" dirty="0"/>
              <a:t>adjust ticket prices</a:t>
            </a:r>
            <a:r>
              <a:rPr lang="en" sz="1500" dirty="0"/>
              <a:t> to reflect the resort’s premium offering.</a:t>
            </a:r>
            <a:endParaRPr sz="1500" dirty="0"/>
          </a:p>
        </p:txBody>
      </p:sp>
      <p:grpSp>
        <p:nvGrpSpPr>
          <p:cNvPr id="500" name="Google Shape;500;p33"/>
          <p:cNvGrpSpPr/>
          <p:nvPr/>
        </p:nvGrpSpPr>
        <p:grpSpPr>
          <a:xfrm>
            <a:off x="312950" y="0"/>
            <a:ext cx="1137625" cy="1181700"/>
            <a:chOff x="1381450" y="-8700"/>
            <a:chExt cx="1137625" cy="1181700"/>
          </a:xfrm>
        </p:grpSpPr>
        <p:cxnSp>
          <p:nvCxnSpPr>
            <p:cNvPr id="501" name="Google Shape;501;p33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33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3" name="Google Shape;503;p33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4" name="Google Shape;504;p33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5" name="Google Shape;505;p33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6" name="Google Shape;506;p33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BC90231B-167D-EA4E-BF4F-E7CAFD45B0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2629699"/>
              </p:ext>
            </p:extLst>
          </p:nvPr>
        </p:nvGraphicFramePr>
        <p:xfrm>
          <a:off x="0" y="1680150"/>
          <a:ext cx="2842026" cy="3192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B9AAD115-F80B-8E46-B5B3-A9C1E54CEDB3}"/>
              </a:ext>
            </a:extLst>
          </p:cNvPr>
          <p:cNvGrpSpPr/>
          <p:nvPr/>
        </p:nvGrpSpPr>
        <p:grpSpPr>
          <a:xfrm>
            <a:off x="2723052" y="2481550"/>
            <a:ext cx="827100" cy="1920378"/>
            <a:chOff x="287063" y="2504477"/>
            <a:chExt cx="827100" cy="1920378"/>
          </a:xfrm>
        </p:grpSpPr>
        <p:sp>
          <p:nvSpPr>
            <p:cNvPr id="16" name="Google Shape;4350;p53">
              <a:extLst>
                <a:ext uri="{FF2B5EF4-FFF2-40B4-BE49-F238E27FC236}">
                  <a16:creationId xmlns:a16="http://schemas.microsoft.com/office/drawing/2014/main" id="{D1042CF6-8B88-124D-83C2-245049207F36}"/>
                </a:ext>
              </a:extLst>
            </p:cNvPr>
            <p:cNvSpPr/>
            <p:nvPr/>
          </p:nvSpPr>
          <p:spPr>
            <a:xfrm>
              <a:off x="287063" y="3828269"/>
              <a:ext cx="827100" cy="596586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4354;p53">
              <a:extLst>
                <a:ext uri="{FF2B5EF4-FFF2-40B4-BE49-F238E27FC236}">
                  <a16:creationId xmlns:a16="http://schemas.microsoft.com/office/drawing/2014/main" id="{5936265F-6E63-234C-8A48-37E50EDB08E9}"/>
                </a:ext>
              </a:extLst>
            </p:cNvPr>
            <p:cNvSpPr txBox="1"/>
            <p:nvPr/>
          </p:nvSpPr>
          <p:spPr>
            <a:xfrm>
              <a:off x="363263" y="3864662"/>
              <a:ext cx="674700" cy="52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dk1"/>
                  </a:solidFill>
                  <a:latin typeface="Fjalla One"/>
                  <a:ea typeface="Fjalla One"/>
                  <a:cs typeface="Fjalla One"/>
                  <a:sym typeface="Fjalla One"/>
                </a:rPr>
                <a:t>+6%</a:t>
              </a:r>
              <a:endParaRPr sz="1800" dirty="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endParaRPr>
            </a:p>
          </p:txBody>
        </p:sp>
        <p:sp>
          <p:nvSpPr>
            <p:cNvPr id="22" name="Google Shape;4350;p53">
              <a:extLst>
                <a:ext uri="{FF2B5EF4-FFF2-40B4-BE49-F238E27FC236}">
                  <a16:creationId xmlns:a16="http://schemas.microsoft.com/office/drawing/2014/main" id="{3FFBE6F0-7CC8-7141-A334-E9F26C3E110C}"/>
                </a:ext>
              </a:extLst>
            </p:cNvPr>
            <p:cNvSpPr/>
            <p:nvPr/>
          </p:nvSpPr>
          <p:spPr>
            <a:xfrm>
              <a:off x="287063" y="3179729"/>
              <a:ext cx="827100" cy="596586"/>
            </a:xfrm>
            <a:prstGeom prst="rect">
              <a:avLst/>
            </a:prstGeom>
            <a:solidFill>
              <a:schemeClr val="bg2">
                <a:lumMod val="50000"/>
                <a:alpha val="71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354;p53">
              <a:extLst>
                <a:ext uri="{FF2B5EF4-FFF2-40B4-BE49-F238E27FC236}">
                  <a16:creationId xmlns:a16="http://schemas.microsoft.com/office/drawing/2014/main" id="{10E38CF0-1238-7B4B-B920-8D04771A0213}"/>
                </a:ext>
              </a:extLst>
            </p:cNvPr>
            <p:cNvSpPr txBox="1"/>
            <p:nvPr/>
          </p:nvSpPr>
          <p:spPr>
            <a:xfrm>
              <a:off x="363263" y="3216122"/>
              <a:ext cx="674700" cy="52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dk1"/>
                  </a:solidFill>
                  <a:latin typeface="Fjalla One"/>
                  <a:ea typeface="Fjalla One"/>
                  <a:cs typeface="Fjalla One"/>
                  <a:sym typeface="Fjalla One"/>
                </a:rPr>
                <a:t>+18%</a:t>
              </a:r>
              <a:endParaRPr sz="1800" dirty="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endParaRPr>
            </a:p>
          </p:txBody>
        </p:sp>
        <p:sp>
          <p:nvSpPr>
            <p:cNvPr id="24" name="Google Shape;4350;p53">
              <a:extLst>
                <a:ext uri="{FF2B5EF4-FFF2-40B4-BE49-F238E27FC236}">
                  <a16:creationId xmlns:a16="http://schemas.microsoft.com/office/drawing/2014/main" id="{F0C06755-2329-0846-9D87-1C38D8749230}"/>
                </a:ext>
              </a:extLst>
            </p:cNvPr>
            <p:cNvSpPr/>
            <p:nvPr/>
          </p:nvSpPr>
          <p:spPr>
            <a:xfrm>
              <a:off x="287063" y="2504477"/>
              <a:ext cx="827100" cy="596586"/>
            </a:xfrm>
            <a:prstGeom prst="rect">
              <a:avLst/>
            </a:prstGeom>
            <a:solidFill>
              <a:schemeClr val="accent5">
                <a:lumMod val="95000"/>
                <a:lumOff val="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354;p53">
              <a:extLst>
                <a:ext uri="{FF2B5EF4-FFF2-40B4-BE49-F238E27FC236}">
                  <a16:creationId xmlns:a16="http://schemas.microsoft.com/office/drawing/2014/main" id="{1C22AD58-8C12-7C43-83FC-81B7E8C0A47D}"/>
                </a:ext>
              </a:extLst>
            </p:cNvPr>
            <p:cNvSpPr txBox="1"/>
            <p:nvPr/>
          </p:nvSpPr>
          <p:spPr>
            <a:xfrm>
              <a:off x="363263" y="2540870"/>
              <a:ext cx="674700" cy="523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dk1"/>
                  </a:solidFill>
                  <a:latin typeface="Fjalla One"/>
                  <a:ea typeface="Fjalla One"/>
                  <a:cs typeface="Fjalla One"/>
                  <a:sym typeface="Fjalla One"/>
                </a:rPr>
                <a:t>+34%</a:t>
              </a:r>
              <a:endParaRPr sz="1800" dirty="0">
                <a:solidFill>
                  <a:schemeClr val="dk1"/>
                </a:solidFill>
                <a:latin typeface="Fjalla One"/>
                <a:ea typeface="Fjalla One"/>
                <a:cs typeface="Fjalla One"/>
                <a:sym typeface="Fjalla One"/>
              </a:endParaRPr>
            </a:p>
          </p:txBody>
        </p:sp>
      </p:grpSp>
      <p:sp>
        <p:nvSpPr>
          <p:cNvPr id="28" name="Google Shape;499;p33">
            <a:extLst>
              <a:ext uri="{FF2B5EF4-FFF2-40B4-BE49-F238E27FC236}">
                <a16:creationId xmlns:a16="http://schemas.microsoft.com/office/drawing/2014/main" id="{39B01796-3F9B-E54B-B849-4F7C548A0ACB}"/>
              </a:ext>
            </a:extLst>
          </p:cNvPr>
          <p:cNvSpPr txBox="1">
            <a:spLocks/>
          </p:cNvSpPr>
          <p:nvPr/>
        </p:nvSpPr>
        <p:spPr>
          <a:xfrm>
            <a:off x="2632417" y="1793969"/>
            <a:ext cx="1008372" cy="901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/>
            <a:r>
              <a:rPr lang="en-GB" sz="1100" b="1" dirty="0"/>
              <a:t>Price increase from current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4"/>
          <p:cNvSpPr txBox="1">
            <a:spLocks noGrp="1"/>
          </p:cNvSpPr>
          <p:nvPr>
            <p:ph type="title"/>
          </p:nvPr>
        </p:nvSpPr>
        <p:spPr>
          <a:xfrm>
            <a:off x="720000" y="48252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EVALUATING THE INITIATIVES</a:t>
            </a:r>
            <a:endParaRPr/>
          </a:p>
        </p:txBody>
      </p:sp>
      <p:graphicFrame>
        <p:nvGraphicFramePr>
          <p:cNvPr id="513" name="Google Shape;513;p34"/>
          <p:cNvGraphicFramePr/>
          <p:nvPr>
            <p:extLst>
              <p:ext uri="{D42A27DB-BD31-4B8C-83A1-F6EECF244321}">
                <p14:modId xmlns:p14="http://schemas.microsoft.com/office/powerpoint/2010/main" val="3907629204"/>
              </p:ext>
            </p:extLst>
          </p:nvPr>
        </p:nvGraphicFramePr>
        <p:xfrm>
          <a:off x="1178363" y="1166738"/>
          <a:ext cx="7245625" cy="3365160"/>
        </p:xfrm>
        <a:graphic>
          <a:graphicData uri="http://schemas.openxmlformats.org/drawingml/2006/table">
            <a:tbl>
              <a:tblPr>
                <a:noFill/>
                <a:tableStyleId>{68514146-E44C-4F5B-90B6-5B4E6A3CC1A6}</a:tableStyleId>
              </a:tblPr>
              <a:tblGrid>
                <a:gridCol w="39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4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2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7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5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Scenarios</a:t>
                      </a:r>
                      <a:endParaRPr sz="1900">
                        <a:solidFill>
                          <a:schemeClr val="dk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Findings</a:t>
                      </a:r>
                      <a:endParaRPr sz="1900">
                        <a:solidFill>
                          <a:schemeClr val="dk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900">
                          <a:solidFill>
                            <a:schemeClr val="dk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Recommendation</a:t>
                      </a:r>
                      <a:endParaRPr sz="1900">
                        <a:solidFill>
                          <a:schemeClr val="dk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6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1</a:t>
                      </a:r>
                      <a:endParaRPr sz="1300" b="1">
                        <a:solidFill>
                          <a:schemeClr val="dk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Close down up to 10 of the least used runs</a:t>
                      </a:r>
                      <a:endParaRPr sz="1300" dirty="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Closing 1 run makes no difference</a:t>
                      </a:r>
                      <a:endParaRPr sz="130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Closing 4 or 5 runs will have the same effect as closing 3</a:t>
                      </a:r>
                      <a:endParaRPr sz="130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dirty="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Investigate option to close 1 or 5 runs</a:t>
                      </a:r>
                      <a:endParaRPr sz="1300" b="1" dirty="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6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2</a:t>
                      </a:r>
                      <a:endParaRPr sz="13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Increase vertical drop (add a run to 150ft lower), add a chair lift</a:t>
                      </a:r>
                      <a:endParaRPr sz="1300" dirty="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Supports a price increase of $1.99, resulting into c. $3.5m over the season</a:t>
                      </a:r>
                      <a:endParaRPr sz="1300" dirty="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Investigate profitability of initiative by gathering corresponding costs </a:t>
                      </a:r>
                      <a:endParaRPr sz="1300" b="1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F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6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3</a:t>
                      </a:r>
                      <a:endParaRPr sz="1300" b="1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As above, and add 2 acres of snow</a:t>
                      </a:r>
                      <a:endParaRPr sz="130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Adding two acres of snow does not provide additional price lift</a:t>
                      </a:r>
                      <a:endParaRPr sz="130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Not recommended</a:t>
                      </a:r>
                      <a:endParaRPr sz="130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6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dk1"/>
                          </a:solidFill>
                          <a:latin typeface="Fjalla One"/>
                          <a:ea typeface="Fjalla One"/>
                          <a:cs typeface="Fjalla One"/>
                          <a:sym typeface="Fjalla One"/>
                        </a:rPr>
                        <a:t>4</a:t>
                      </a:r>
                      <a:endParaRPr sz="1300" b="1">
                        <a:solidFill>
                          <a:schemeClr val="dk1"/>
                        </a:solidFill>
                        <a:latin typeface="Fjalla One"/>
                        <a:ea typeface="Fjalla One"/>
                        <a:cs typeface="Fjalla One"/>
                        <a:sym typeface="Fjall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58595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Increase longest run by 0.2mi, add 4 acres of snow</a:t>
                      </a:r>
                      <a:endParaRPr sz="130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No price difference predicted from initiative</a:t>
                      </a:r>
                      <a:endParaRPr sz="130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dk2"/>
                          </a:solidFill>
                          <a:latin typeface="Didact Gothic"/>
                          <a:ea typeface="Didact Gothic"/>
                          <a:cs typeface="Didact Gothic"/>
                          <a:sym typeface="Didact Gothic"/>
                        </a:rPr>
                        <a:t>Not recommended</a:t>
                      </a:r>
                      <a:endParaRPr sz="1300" dirty="0">
                        <a:solidFill>
                          <a:schemeClr val="dk2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514" name="Google Shape;514;p34"/>
          <p:cNvGrpSpPr/>
          <p:nvPr/>
        </p:nvGrpSpPr>
        <p:grpSpPr>
          <a:xfrm>
            <a:off x="416301" y="1867523"/>
            <a:ext cx="679573" cy="407024"/>
            <a:chOff x="4923925" y="1877500"/>
            <a:chExt cx="59525" cy="36975"/>
          </a:xfrm>
        </p:grpSpPr>
        <p:sp>
          <p:nvSpPr>
            <p:cNvPr id="515" name="Google Shape;515;p34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CFE2F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7994A9">
                  <a:alpha val="64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9FC5E8"/>
                </a:highlight>
              </a:endParaRPr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CFE2F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7994A9">
                  <a:alpha val="64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9FC5E8"/>
                </a:highlight>
              </a:endParaRPr>
            </a:p>
          </p:txBody>
        </p:sp>
      </p:grpSp>
      <p:grpSp>
        <p:nvGrpSpPr>
          <p:cNvPr id="517" name="Google Shape;517;p34"/>
          <p:cNvGrpSpPr/>
          <p:nvPr/>
        </p:nvGrpSpPr>
        <p:grpSpPr>
          <a:xfrm>
            <a:off x="416301" y="2691536"/>
            <a:ext cx="679573" cy="407024"/>
            <a:chOff x="4923925" y="1877500"/>
            <a:chExt cx="59525" cy="36975"/>
          </a:xfrm>
        </p:grpSpPr>
        <p:sp>
          <p:nvSpPr>
            <p:cNvPr id="518" name="Google Shape;518;p34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CFE2F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7994A9">
                  <a:alpha val="64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9FC5E8"/>
                </a:highlight>
              </a:endParaRPr>
            </a:p>
          </p:txBody>
        </p:sp>
        <p:sp>
          <p:nvSpPr>
            <p:cNvPr id="519" name="Google Shape;519;p34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CFE2F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7994A9">
                  <a:alpha val="64999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highlight>
                  <a:srgbClr val="9FC5E8"/>
                </a:highlight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35"/>
          <p:cNvPicPr preferRelativeResize="0"/>
          <p:nvPr/>
        </p:nvPicPr>
        <p:blipFill>
          <a:blip r:embed="rId3">
            <a:alphaModFix amt="76000"/>
          </a:blip>
          <a:stretch>
            <a:fillRect/>
          </a:stretch>
        </p:blipFill>
        <p:spPr>
          <a:xfrm>
            <a:off x="3933750" y="950550"/>
            <a:ext cx="5696600" cy="3242400"/>
          </a:xfrm>
          <a:prstGeom prst="rect">
            <a:avLst/>
          </a:prstGeom>
          <a:noFill/>
          <a:ln>
            <a:noFill/>
          </a:ln>
        </p:spPr>
      </p:pic>
      <p:sp>
        <p:nvSpPr>
          <p:cNvPr id="525" name="Google Shape;525;p35"/>
          <p:cNvSpPr/>
          <p:nvPr/>
        </p:nvSpPr>
        <p:spPr>
          <a:xfrm>
            <a:off x="720000" y="872150"/>
            <a:ext cx="1078800" cy="10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5"/>
          <p:cNvSpPr/>
          <p:nvPr/>
        </p:nvSpPr>
        <p:spPr>
          <a:xfrm>
            <a:off x="0" y="2509525"/>
            <a:ext cx="6543300" cy="834000"/>
          </a:xfrm>
          <a:prstGeom prst="rect">
            <a:avLst/>
          </a:prstGeom>
          <a:solidFill>
            <a:srgbClr val="58595B">
              <a:alpha val="580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5"/>
          <p:cNvSpPr txBox="1">
            <a:spLocks noGrp="1"/>
          </p:cNvSpPr>
          <p:nvPr>
            <p:ph type="title"/>
          </p:nvPr>
        </p:nvSpPr>
        <p:spPr>
          <a:xfrm>
            <a:off x="720000" y="2422800"/>
            <a:ext cx="5899800" cy="107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ANALYSIS</a:t>
            </a:r>
            <a:endParaRPr/>
          </a:p>
        </p:txBody>
      </p:sp>
      <p:sp>
        <p:nvSpPr>
          <p:cNvPr id="529" name="Google Shape;529;p35"/>
          <p:cNvSpPr txBox="1">
            <a:spLocks noGrp="1"/>
          </p:cNvSpPr>
          <p:nvPr>
            <p:ph type="title" idx="2"/>
          </p:nvPr>
        </p:nvSpPr>
        <p:spPr>
          <a:xfrm>
            <a:off x="800400" y="916850"/>
            <a:ext cx="918000" cy="98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grpSp>
        <p:nvGrpSpPr>
          <p:cNvPr id="530" name="Google Shape;530;p35"/>
          <p:cNvGrpSpPr/>
          <p:nvPr/>
        </p:nvGrpSpPr>
        <p:grpSpPr>
          <a:xfrm rot="10800000">
            <a:off x="3655538" y="-309562"/>
            <a:ext cx="1137625" cy="1181700"/>
            <a:chOff x="1381450" y="-8700"/>
            <a:chExt cx="1137625" cy="1181700"/>
          </a:xfrm>
        </p:grpSpPr>
        <p:cxnSp>
          <p:nvCxnSpPr>
            <p:cNvPr id="531" name="Google Shape;531;p35"/>
            <p:cNvCxnSpPr/>
            <p:nvPr/>
          </p:nvCxnSpPr>
          <p:spPr>
            <a:xfrm>
              <a:off x="13814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2" name="Google Shape;532;p35"/>
            <p:cNvCxnSpPr/>
            <p:nvPr/>
          </p:nvCxnSpPr>
          <p:spPr>
            <a:xfrm>
              <a:off x="16089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3" name="Google Shape;533;p35"/>
            <p:cNvCxnSpPr/>
            <p:nvPr/>
          </p:nvCxnSpPr>
          <p:spPr>
            <a:xfrm>
              <a:off x="183650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4" name="Google Shape;534;p35"/>
            <p:cNvCxnSpPr/>
            <p:nvPr/>
          </p:nvCxnSpPr>
          <p:spPr>
            <a:xfrm>
              <a:off x="206402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5" name="Google Shape;535;p35"/>
            <p:cNvCxnSpPr/>
            <p:nvPr/>
          </p:nvCxnSpPr>
          <p:spPr>
            <a:xfrm>
              <a:off x="2291550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6" name="Google Shape;536;p35"/>
            <p:cNvCxnSpPr/>
            <p:nvPr/>
          </p:nvCxnSpPr>
          <p:spPr>
            <a:xfrm>
              <a:off x="2519075" y="-8700"/>
              <a:ext cx="0" cy="118170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013149B5-56A2-6745-A62E-8E33B3C978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ig City Design &amp; Build Company Profile by Slidesgo">
  <a:themeElements>
    <a:clrScheme name="Simple Light">
      <a:dk1>
        <a:srgbClr val="FFFFFF"/>
      </a:dk1>
      <a:lt1>
        <a:srgbClr val="FFFFFF"/>
      </a:lt1>
      <a:dk2>
        <a:srgbClr val="58595B"/>
      </a:dk2>
      <a:lt2>
        <a:srgbClr val="000000"/>
      </a:lt2>
      <a:accent1>
        <a:srgbClr val="58595B"/>
      </a:accent1>
      <a:accent2>
        <a:srgbClr val="000000"/>
      </a:accent2>
      <a:accent3>
        <a:srgbClr val="FFFFFF"/>
      </a:accent3>
      <a:accent4>
        <a:srgbClr val="58595B"/>
      </a:accent4>
      <a:accent5>
        <a:srgbClr val="000000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903</Words>
  <Application>Microsoft Macintosh PowerPoint</Application>
  <PresentationFormat>On-screen Show (16:9)</PresentationFormat>
  <Paragraphs>149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Wingdings</vt:lpstr>
      <vt:lpstr>Fjalla One</vt:lpstr>
      <vt:lpstr>Didact Gothic</vt:lpstr>
      <vt:lpstr>Al Tarikh</vt:lpstr>
      <vt:lpstr>Big City Design &amp; Build Company Profile by Slidesgo</vt:lpstr>
      <vt:lpstr>Big Mountain Price strategy evaluation</vt:lpstr>
      <vt:lpstr>01.</vt:lpstr>
      <vt:lpstr>THE PROBLEM</vt:lpstr>
      <vt:lpstr>$1.54M additional operating cost this season from recent investment in chair lift</vt:lpstr>
      <vt:lpstr>OBJECTIVES &amp; SCOPE </vt:lpstr>
      <vt:lpstr>RECOMMENDATIONS</vt:lpstr>
      <vt:lpstr>SETTING PRICES </vt:lpstr>
      <vt:lpstr>2. EVALUATING THE INITIATIVES</vt:lpstr>
      <vt:lpstr>RESULTS &amp; ANALYSIS</vt:lpstr>
      <vt:lpstr>MOST VALUED FACILITIES</vt:lpstr>
      <vt:lpstr>PERFORMANCE AGAINST COMPETITORS</vt:lpstr>
      <vt:lpstr>PERFORMANCE AGAINST COMPETITORS</vt:lpstr>
      <vt:lpstr>DISCUSSING SCENARIO 1</vt:lpstr>
      <vt:lpstr>CONCLUSION</vt:lpstr>
      <vt:lpstr>+8-35%</vt:lpstr>
      <vt:lpstr>SUMMARY &amp; NEXT STEPS</vt:lpstr>
      <vt:lpstr>THANKS!</vt:lpstr>
      <vt:lpstr>APPENDIX</vt:lpstr>
      <vt:lpstr>DATA USED</vt:lpstr>
      <vt:lpstr>B. FEATURE IMPORTANCE – RANDOM FOREST</vt:lpstr>
      <vt:lpstr>END.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Price strategy evaluation</dc:title>
  <cp:lastModifiedBy>Microsoft Office User</cp:lastModifiedBy>
  <cp:revision>17</cp:revision>
  <dcterms:modified xsi:type="dcterms:W3CDTF">2021-02-10T01:28:56Z</dcterms:modified>
</cp:coreProperties>
</file>